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Garamond Bold" panose="02020804030307010803" pitchFamily="18" charset="0"/>
      <p:regular r:id="rId11"/>
      <p:bold r:id="rId12"/>
    </p:embeddedFont>
    <p:embeddedFont>
      <p:font typeface="Times New Roman Bold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6FF"/>
    <a:srgbClr val="E7FF9E"/>
    <a:srgbClr val="FFD385"/>
    <a:srgbClr val="99D121"/>
    <a:srgbClr val="ABF7B1"/>
    <a:srgbClr val="66FF99"/>
    <a:srgbClr val="FFFFFF"/>
    <a:srgbClr val="FFF8B6"/>
    <a:srgbClr val="F99539"/>
    <a:srgbClr val="1A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D37F-73A3-6A62-B029-C436FB242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7CF115-2A0F-A727-20B0-C47D04FCCE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5288B0-4079-78E8-4C87-059391F929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74CDB4-0548-1019-2BFC-FB90C9594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DC6DD2-7777-5CBA-8703-6FFF25C3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E9659-E56C-E648-641E-7C12F35A28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89AC9-6CE3-EB50-F48D-CB7774327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4344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en/view-image.php?image=240665&amp;picture=thinking" TargetMode="External"/><Relationship Id="rId13" Type="http://schemas.openxmlformats.org/officeDocument/2006/relationships/hyperlink" Target="https://www.lioman.de/2015/08/android-kontakte-aus-einem-nandroid-backup-extrahieren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hyperlink" Target="https://www.navigaweb.net/2015/11/ottieni-ogni-versione-windows-gratis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jpe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43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sv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hesai.org/Downloads/Volume10No11/Paper_55-Data_Sanitization_Framework_for_Computer_Hard_Disk_Drive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arxiv.org/pdf/1804.02834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2307.04316.pdf" TargetMode="External"/><Relationship Id="rId5" Type="http://schemas.openxmlformats.org/officeDocument/2006/relationships/hyperlink" Target="https://arxiv.org/pdf/2504.11744.pdf" TargetMode="External"/><Relationship Id="rId4" Type="http://schemas.openxmlformats.org/officeDocument/2006/relationships/hyperlink" Target="https://research-communications.cmpcollege.ac.in/wp-content/uploads/2025/08/8-Prashant-Kumar-Chauhan-CYBERSECURITY_RISKS_IN_E-WASTE_MANAGEMENT-Article-LAW-52-58-Final.pdf" TargetMode="External"/><Relationship Id="rId9" Type="http://schemas.openxmlformats.org/officeDocument/2006/relationships/hyperlink" Target="https://csrc.nist.gov/pubs/sp/800/88/r1/fi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170" y="1277282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2336" y="2573822"/>
            <a:ext cx="4805264" cy="5139356"/>
            <a:chOff x="0" y="0"/>
            <a:chExt cx="6407018" cy="6852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07023" cy="6852412"/>
            </a:xfrm>
            <a:custGeom>
              <a:avLst/>
              <a:gdLst/>
              <a:ahLst/>
              <a:cxnLst/>
              <a:rect l="l" t="t" r="r" b="b"/>
              <a:pathLst>
                <a:path w="6407023" h="6852412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9475" b="-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426799" y="960560"/>
            <a:ext cx="12618720" cy="263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endParaRPr/>
          </a:p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96929" y="-790136"/>
            <a:ext cx="15544800" cy="3114675"/>
            <a:chOff x="0" y="0"/>
            <a:chExt cx="20726400" cy="4152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6400" cy="4152900"/>
            </a:xfrm>
            <a:custGeom>
              <a:avLst/>
              <a:gdLst/>
              <a:ahLst/>
              <a:cxnLst/>
              <a:rect l="l" t="t" r="r" b="b"/>
              <a:pathLst>
                <a:path w="20726400" h="41529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726400" cy="41719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0" name="Freeform 10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96929" y="1608023"/>
            <a:ext cx="9091149" cy="837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2"/>
              </a:lnSpc>
            </a:pPr>
            <a:endParaRPr dirty="0"/>
          </a:p>
          <a:p>
            <a:pPr marL="680493" lvl="1" indent="-340246" algn="just">
              <a:lnSpc>
                <a:spcPts val="9024"/>
              </a:lnSpc>
              <a:buFont typeface="Arial"/>
              <a:buChar char="•"/>
            </a:pPr>
            <a:r>
              <a:rPr lang="en-US" sz="376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ID- </a:t>
            </a:r>
            <a:r>
              <a:rPr lang="en-US" sz="376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SIH25070</a:t>
            </a:r>
          </a:p>
          <a:p>
            <a:pPr marL="645534" lvl="1" indent="-322767" algn="just">
              <a:lnSpc>
                <a:spcPts val="8560"/>
              </a:lnSpc>
              <a:buFont typeface="Arial"/>
              <a:buChar char="•"/>
            </a:pPr>
            <a:r>
              <a:rPr lang="en-US" sz="3566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Title- </a:t>
            </a:r>
            <a:r>
              <a:rPr lang="en-US" sz="356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Secure Data Wiping for Trustworthy IT Asset Recycling</a:t>
            </a:r>
          </a:p>
          <a:p>
            <a:pPr marL="680493" lvl="1" indent="-340246" algn="just">
              <a:lnSpc>
                <a:spcPts val="9024"/>
              </a:lnSpc>
              <a:buFont typeface="Arial"/>
              <a:buChar char="•"/>
            </a:pPr>
            <a:r>
              <a:rPr lang="en-US" sz="376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Theme- </a:t>
            </a:r>
            <a:r>
              <a:rPr lang="en-US" sz="376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Miscellaneous</a:t>
            </a:r>
          </a:p>
          <a:p>
            <a:pPr marL="680493" lvl="1" indent="-340246" algn="just">
              <a:lnSpc>
                <a:spcPts val="9024"/>
              </a:lnSpc>
              <a:buFont typeface="Arial"/>
              <a:buChar char="•"/>
            </a:pPr>
            <a:r>
              <a:rPr lang="en-US" sz="376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 Category- </a:t>
            </a:r>
            <a:r>
              <a:rPr lang="en-US" sz="376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Software</a:t>
            </a:r>
          </a:p>
          <a:p>
            <a:pPr marL="680493" lvl="1" indent="-340246" algn="just">
              <a:lnSpc>
                <a:spcPts val="9024"/>
              </a:lnSpc>
              <a:buFont typeface="Arial"/>
              <a:buChar char="•"/>
            </a:pPr>
            <a:r>
              <a:rPr lang="en-US" sz="376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ID-</a:t>
            </a:r>
          </a:p>
          <a:p>
            <a:pPr marL="680493" lvl="1" indent="-340246" algn="just">
              <a:lnSpc>
                <a:spcPts val="9024"/>
              </a:lnSpc>
              <a:buFont typeface="Arial"/>
              <a:buChar char="•"/>
            </a:pPr>
            <a:r>
              <a:rPr lang="en-US" sz="376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Name- </a:t>
            </a:r>
            <a:r>
              <a:rPr lang="en-US" sz="376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</a:t>
            </a:r>
            <a:r>
              <a:rPr lang="en-US" sz="3760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CyberSanctrix</a:t>
            </a:r>
            <a:r>
              <a:rPr lang="en-US" sz="376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2597C3-B32E-E9AC-028D-CF0B1649A65E}"/>
              </a:ext>
            </a:extLst>
          </p:cNvPr>
          <p:cNvSpPr/>
          <p:nvPr/>
        </p:nvSpPr>
        <p:spPr>
          <a:xfrm>
            <a:off x="228601" y="2357579"/>
            <a:ext cx="9829800" cy="788168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C9654-EAF9-9A78-2274-4A6D2709060F}"/>
              </a:ext>
            </a:extLst>
          </p:cNvPr>
          <p:cNvSpPr txBox="1"/>
          <p:nvPr/>
        </p:nvSpPr>
        <p:spPr>
          <a:xfrm>
            <a:off x="3313142" y="8288493"/>
            <a:ext cx="1429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SIH 03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1DF-F0BB-950A-57F7-3AF32B92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830510-2A07-2A3F-ECFF-2DA3179C694F}"/>
              </a:ext>
            </a:extLst>
          </p:cNvPr>
          <p:cNvGrpSpPr/>
          <p:nvPr/>
        </p:nvGrpSpPr>
        <p:grpSpPr>
          <a:xfrm>
            <a:off x="-36503" y="9633170"/>
            <a:ext cx="18287998" cy="754857"/>
            <a:chOff x="0" y="0"/>
            <a:chExt cx="24383998" cy="100647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B0E7CA-782E-83B4-E476-B21FC12E2815}"/>
                </a:ext>
              </a:extLst>
            </p:cNvPr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FD89849-3FB5-CFFA-D0C7-6F84E08213C8}"/>
              </a:ext>
            </a:extLst>
          </p:cNvPr>
          <p:cNvGrpSpPr/>
          <p:nvPr/>
        </p:nvGrpSpPr>
        <p:grpSpPr>
          <a:xfrm>
            <a:off x="1752599" y="16661"/>
            <a:ext cx="13529011" cy="895484"/>
            <a:chOff x="0" y="0"/>
            <a:chExt cx="21945600" cy="228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C961DBE-8296-E611-7641-74F34B8F8E76}"/>
                </a:ext>
              </a:extLst>
            </p:cNvPr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7371069-C8F0-E4CE-FC93-1A87FC9A964E}"/>
                </a:ext>
              </a:extLst>
            </p:cNvPr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endParaRPr/>
            </a:p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IDEA TITLE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9B6E773-9C36-74D4-46D5-5C7F1F13580A}"/>
              </a:ext>
            </a:extLst>
          </p:cNvPr>
          <p:cNvGrpSpPr/>
          <p:nvPr/>
        </p:nvGrpSpPr>
        <p:grpSpPr>
          <a:xfrm>
            <a:off x="13148009" y="9361883"/>
            <a:ext cx="4540775" cy="547688"/>
            <a:chOff x="-1" y="0"/>
            <a:chExt cx="6054367" cy="7302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B95C10-B77A-3A60-6BC2-088B6FE13C6A}"/>
                </a:ext>
              </a:extLst>
            </p:cNvPr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2007DA6-C7B6-968F-C2AD-DEE0C99D5066}"/>
                </a:ext>
              </a:extLst>
            </p:cNvPr>
            <p:cNvSpPr txBox="1"/>
            <p:nvPr/>
          </p:nvSpPr>
          <p:spPr>
            <a:xfrm>
              <a:off x="-1" y="472666"/>
              <a:ext cx="6054367" cy="2575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A314808-73CA-3DEE-C033-0159CD2D7905}"/>
              </a:ext>
            </a:extLst>
          </p:cNvPr>
          <p:cNvGrpSpPr/>
          <p:nvPr/>
        </p:nvGrpSpPr>
        <p:grpSpPr>
          <a:xfrm>
            <a:off x="274497" y="27673"/>
            <a:ext cx="2424458" cy="1168591"/>
            <a:chOff x="0" y="-57150"/>
            <a:chExt cx="3725036" cy="1962380"/>
          </a:xfrm>
        </p:grpSpPr>
        <p:sp>
          <p:nvSpPr>
            <p:cNvPr id="14" name="Freeform 14" descr="Your startup LOGO">
              <a:extLst>
                <a:ext uri="{FF2B5EF4-FFF2-40B4-BE49-F238E27FC236}">
                  <a16:creationId xmlns:a16="http://schemas.microsoft.com/office/drawing/2014/main" id="{D5FF2E1F-9306-C45B-B71C-3587B6171884}"/>
                </a:ext>
              </a:extLst>
            </p:cNvPr>
            <p:cNvSpPr/>
            <p:nvPr/>
          </p:nvSpPr>
          <p:spPr>
            <a:xfrm>
              <a:off x="37039" y="29056"/>
              <a:ext cx="3650906" cy="1847118"/>
            </a:xfrm>
            <a:custGeom>
              <a:avLst/>
              <a:gdLst/>
              <a:ahLst/>
              <a:cxnLst/>
              <a:rect l="l" t="t" r="r" b="b"/>
              <a:pathLst>
                <a:path w="3650906" h="1847118">
                  <a:moveTo>
                    <a:pt x="0" y="923560"/>
                  </a:moveTo>
                  <a:cubicBezTo>
                    <a:pt x="0" y="413474"/>
                    <a:pt x="817259" y="0"/>
                    <a:pt x="1825453" y="0"/>
                  </a:cubicBezTo>
                  <a:cubicBezTo>
                    <a:pt x="2833646" y="0"/>
                    <a:pt x="3650906" y="413474"/>
                    <a:pt x="3650906" y="923560"/>
                  </a:cubicBezTo>
                  <a:cubicBezTo>
                    <a:pt x="3650906" y="1433646"/>
                    <a:pt x="2833646" y="1847119"/>
                    <a:pt x="1825453" y="1847119"/>
                  </a:cubicBezTo>
                  <a:cubicBezTo>
                    <a:pt x="817259" y="1847119"/>
                    <a:pt x="0" y="1433646"/>
                    <a:pt x="0" y="923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 descr="Your startup LOGO">
              <a:extLst>
                <a:ext uri="{FF2B5EF4-FFF2-40B4-BE49-F238E27FC236}">
                  <a16:creationId xmlns:a16="http://schemas.microsoft.com/office/drawing/2014/main" id="{D7F5D61A-03A5-FE35-51BA-461B8482010A}"/>
                </a:ext>
              </a:extLst>
            </p:cNvPr>
            <p:cNvSpPr/>
            <p:nvPr/>
          </p:nvSpPr>
          <p:spPr>
            <a:xfrm>
              <a:off x="0" y="0"/>
              <a:ext cx="3724983" cy="1905230"/>
            </a:xfrm>
            <a:custGeom>
              <a:avLst/>
              <a:gdLst/>
              <a:ahLst/>
              <a:cxnLst/>
              <a:rect l="l" t="t" r="r" b="b"/>
              <a:pathLst>
                <a:path w="3724983" h="1905230">
                  <a:moveTo>
                    <a:pt x="0" y="952616"/>
                  </a:moveTo>
                  <a:cubicBezTo>
                    <a:pt x="0" y="416234"/>
                    <a:pt x="850224" y="0"/>
                    <a:pt x="1862492" y="0"/>
                  </a:cubicBezTo>
                  <a:cubicBezTo>
                    <a:pt x="2874760" y="0"/>
                    <a:pt x="3724983" y="416234"/>
                    <a:pt x="3724983" y="952616"/>
                  </a:cubicBezTo>
                  <a:lnTo>
                    <a:pt x="3687945" y="952616"/>
                  </a:lnTo>
                  <a:lnTo>
                    <a:pt x="3724983" y="952616"/>
                  </a:lnTo>
                  <a:cubicBezTo>
                    <a:pt x="3724983" y="1488998"/>
                    <a:pt x="2874760" y="1905230"/>
                    <a:pt x="1862492" y="1905230"/>
                  </a:cubicBezTo>
                  <a:lnTo>
                    <a:pt x="1862492" y="1876175"/>
                  </a:lnTo>
                  <a:lnTo>
                    <a:pt x="1862492" y="1905230"/>
                  </a:lnTo>
                  <a:cubicBezTo>
                    <a:pt x="850224" y="1905230"/>
                    <a:pt x="0" y="1488998"/>
                    <a:pt x="0" y="952616"/>
                  </a:cubicBezTo>
                  <a:lnTo>
                    <a:pt x="37039" y="952616"/>
                  </a:lnTo>
                  <a:lnTo>
                    <a:pt x="74077" y="952616"/>
                  </a:lnTo>
                  <a:lnTo>
                    <a:pt x="37039" y="952616"/>
                  </a:lnTo>
                  <a:lnTo>
                    <a:pt x="0" y="952616"/>
                  </a:lnTo>
                  <a:moveTo>
                    <a:pt x="74077" y="952616"/>
                  </a:moveTo>
                  <a:cubicBezTo>
                    <a:pt x="74077" y="968597"/>
                    <a:pt x="57410" y="981672"/>
                    <a:pt x="37039" y="981672"/>
                  </a:cubicBezTo>
                  <a:cubicBezTo>
                    <a:pt x="16667" y="981672"/>
                    <a:pt x="0" y="968597"/>
                    <a:pt x="0" y="952616"/>
                  </a:cubicBezTo>
                  <a:cubicBezTo>
                    <a:pt x="0" y="936635"/>
                    <a:pt x="16667" y="923559"/>
                    <a:pt x="37039" y="923559"/>
                  </a:cubicBezTo>
                  <a:cubicBezTo>
                    <a:pt x="57410" y="923559"/>
                    <a:pt x="74077" y="936635"/>
                    <a:pt x="74077" y="952616"/>
                  </a:cubicBezTo>
                  <a:cubicBezTo>
                    <a:pt x="74077" y="1436260"/>
                    <a:pt x="858557" y="1847118"/>
                    <a:pt x="1862492" y="1847118"/>
                  </a:cubicBezTo>
                  <a:cubicBezTo>
                    <a:pt x="2866426" y="1847118"/>
                    <a:pt x="3650906" y="1436260"/>
                    <a:pt x="3650906" y="952616"/>
                  </a:cubicBezTo>
                  <a:cubicBezTo>
                    <a:pt x="3650906" y="468971"/>
                    <a:pt x="2866611" y="58113"/>
                    <a:pt x="1862492" y="58113"/>
                  </a:cubicBezTo>
                  <a:lnTo>
                    <a:pt x="1862492" y="29056"/>
                  </a:lnTo>
                  <a:lnTo>
                    <a:pt x="1862492" y="58113"/>
                  </a:lnTo>
                  <a:cubicBezTo>
                    <a:pt x="858557" y="58113"/>
                    <a:pt x="74077" y="468971"/>
                    <a:pt x="74077" y="952616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1A3A3F0-7567-FEE6-C489-48C5D8DEBEFE}"/>
                </a:ext>
              </a:extLst>
            </p:cNvPr>
            <p:cNvSpPr txBox="1"/>
            <p:nvPr/>
          </p:nvSpPr>
          <p:spPr>
            <a:xfrm>
              <a:off x="0" y="-57150"/>
              <a:ext cx="3725036" cy="1555264"/>
            </a:xfrm>
            <a:prstGeom prst="rect">
              <a:avLst/>
            </a:prstGeom>
          </p:spPr>
          <p:txBody>
            <a:bodyPr lIns="44012" tIns="44012" rIns="44012" bIns="44012" rtlCol="0" anchor="ctr"/>
            <a:lstStyle/>
            <a:p>
              <a:pPr algn="ctr">
                <a:lnSpc>
                  <a:spcPts val="2807"/>
                </a:lnSpc>
              </a:pPr>
              <a:endParaRPr/>
            </a:p>
            <a:p>
              <a:pPr algn="ctr">
                <a:lnSpc>
                  <a:spcPts val="2807"/>
                </a:lnSpc>
              </a:pPr>
              <a:r>
                <a:rPr lang="en-US" sz="2339" b="1" err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CyberSanctrix</a:t>
              </a: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2807"/>
                </a:lnSpc>
              </a:pP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9A839A-ACF9-BE7B-A806-5984F8409CDE}"/>
              </a:ext>
            </a:extLst>
          </p:cNvPr>
          <p:cNvGrpSpPr>
            <a:grpSpLocks noChangeAspect="1"/>
          </p:cNvGrpSpPr>
          <p:nvPr/>
        </p:nvGrpSpPr>
        <p:grpSpPr>
          <a:xfrm>
            <a:off x="15389780" y="-11780"/>
            <a:ext cx="2588451" cy="1315677"/>
            <a:chOff x="0" y="0"/>
            <a:chExt cx="4418240" cy="2245736"/>
          </a:xfrm>
        </p:grpSpPr>
        <p:sp>
          <p:nvSpPr>
            <p:cNvPr id="18" name="Freeform 18" descr="https://www.sih.gov.in/img1/SIH-Logo.png">
              <a:extLst>
                <a:ext uri="{FF2B5EF4-FFF2-40B4-BE49-F238E27FC236}">
                  <a16:creationId xmlns:a16="http://schemas.microsoft.com/office/drawing/2014/main" id="{4DD69BA1-ED33-7004-A438-7E97E21E5FED}"/>
                </a:ext>
              </a:extLst>
            </p:cNvPr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0ABB386-140C-B371-5EEB-EC19E76E9497}"/>
              </a:ext>
            </a:extLst>
          </p:cNvPr>
          <p:cNvSpPr txBox="1"/>
          <p:nvPr/>
        </p:nvSpPr>
        <p:spPr>
          <a:xfrm>
            <a:off x="-141453" y="3487810"/>
            <a:ext cx="15797046" cy="95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9AB9D17F-822E-B10B-4738-29891A44DC0B}"/>
              </a:ext>
            </a:extLst>
          </p:cNvPr>
          <p:cNvSpPr txBox="1"/>
          <p:nvPr/>
        </p:nvSpPr>
        <p:spPr>
          <a:xfrm>
            <a:off x="274498" y="1423493"/>
            <a:ext cx="440654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641" lvl="1" indent="-457200" algn="just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sz="3200" b="1" u="sng">
                <a:solidFill>
                  <a:schemeClr val="tx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Solution-</a:t>
            </a:r>
          </a:p>
        </p:txBody>
      </p:sp>
      <p:pic>
        <p:nvPicPr>
          <p:cNvPr id="37" name="Picture 36" descr="A diagram of a diagram&#10;&#10;AI-generated content may be incorrect.">
            <a:extLst>
              <a:ext uri="{FF2B5EF4-FFF2-40B4-BE49-F238E27FC236}">
                <a16:creationId xmlns:a16="http://schemas.microsoft.com/office/drawing/2014/main" id="{ABD45489-D983-BD1F-99BF-796E78F66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693" y="1103353"/>
            <a:ext cx="8570645" cy="63672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82DBFA-95C1-7140-570E-C30AE9A18F49}"/>
              </a:ext>
            </a:extLst>
          </p:cNvPr>
          <p:cNvSpPr txBox="1"/>
          <p:nvPr/>
        </p:nvSpPr>
        <p:spPr>
          <a:xfrm>
            <a:off x="6764073" y="1283901"/>
            <a:ext cx="7637727" cy="57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1441" lvl="5" indent="-457200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sz="3200" b="1" u="sng">
                <a:solidFill>
                  <a:schemeClr val="tx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Innovation &amp; Uniqueness-</a:t>
            </a:r>
          </a:p>
        </p:txBody>
      </p:sp>
      <p:sp>
        <p:nvSpPr>
          <p:cNvPr id="41" name="Rectangle: Diagonal Corners Rounded 40">
            <a:extLst>
              <a:ext uri="{FF2B5EF4-FFF2-40B4-BE49-F238E27FC236}">
                <a16:creationId xmlns:a16="http://schemas.microsoft.com/office/drawing/2014/main" id="{B530F8A1-C7FD-FE60-6F6D-96B158793E4E}"/>
              </a:ext>
            </a:extLst>
          </p:cNvPr>
          <p:cNvSpPr/>
          <p:nvPr/>
        </p:nvSpPr>
        <p:spPr>
          <a:xfrm>
            <a:off x="8635549" y="2037773"/>
            <a:ext cx="7020044" cy="803254"/>
          </a:xfrm>
          <a:prstGeom prst="round2DiagRect">
            <a:avLst/>
          </a:prstGeom>
          <a:solidFill>
            <a:srgbClr val="ABF7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61A0DB15-C74A-A63D-5DAA-A24B8CAFAD82}"/>
              </a:ext>
            </a:extLst>
          </p:cNvPr>
          <p:cNvSpPr/>
          <p:nvPr/>
        </p:nvSpPr>
        <p:spPr>
          <a:xfrm>
            <a:off x="10642557" y="3115988"/>
            <a:ext cx="7020044" cy="803254"/>
          </a:xfrm>
          <a:prstGeom prst="round2DiagRect">
            <a:avLst/>
          </a:prstGeom>
          <a:solidFill>
            <a:srgbClr val="E7FF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Diagonal Corners Rounded 42">
            <a:extLst>
              <a:ext uri="{FF2B5EF4-FFF2-40B4-BE49-F238E27FC236}">
                <a16:creationId xmlns:a16="http://schemas.microsoft.com/office/drawing/2014/main" id="{3DE3C411-2788-9FB5-26D3-BFB848F725D4}"/>
              </a:ext>
            </a:extLst>
          </p:cNvPr>
          <p:cNvSpPr/>
          <p:nvPr/>
        </p:nvSpPr>
        <p:spPr>
          <a:xfrm>
            <a:off x="8754309" y="4266898"/>
            <a:ext cx="7020044" cy="803254"/>
          </a:xfrm>
          <a:prstGeom prst="round2DiagRect">
            <a:avLst/>
          </a:prstGeom>
          <a:solidFill>
            <a:srgbClr val="D1F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Diagonal Corners Rounded 43">
            <a:extLst>
              <a:ext uri="{FF2B5EF4-FFF2-40B4-BE49-F238E27FC236}">
                <a16:creationId xmlns:a16="http://schemas.microsoft.com/office/drawing/2014/main" id="{C5FD66B5-19E5-7055-69E4-76FA1535BD1F}"/>
              </a:ext>
            </a:extLst>
          </p:cNvPr>
          <p:cNvSpPr/>
          <p:nvPr/>
        </p:nvSpPr>
        <p:spPr>
          <a:xfrm>
            <a:off x="10857711" y="5292699"/>
            <a:ext cx="7020044" cy="803254"/>
          </a:xfrm>
          <a:prstGeom prst="round2DiagRect">
            <a:avLst/>
          </a:prstGeom>
          <a:solidFill>
            <a:srgbClr val="FFD3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Diagonal Corners Rounded 44">
            <a:extLst>
              <a:ext uri="{FF2B5EF4-FFF2-40B4-BE49-F238E27FC236}">
                <a16:creationId xmlns:a16="http://schemas.microsoft.com/office/drawing/2014/main" id="{21F86332-F9A9-E525-A3C7-DB87BD5FCD74}"/>
              </a:ext>
            </a:extLst>
          </p:cNvPr>
          <p:cNvSpPr/>
          <p:nvPr/>
        </p:nvSpPr>
        <p:spPr>
          <a:xfrm>
            <a:off x="8333684" y="6406936"/>
            <a:ext cx="7020044" cy="803254"/>
          </a:xfrm>
          <a:prstGeom prst="round2DiagRect">
            <a:avLst/>
          </a:prstGeom>
          <a:solidFill>
            <a:srgbClr val="FFF8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" name="Graphic 47" descr="Lightbulb and gear with solid fill">
            <a:extLst>
              <a:ext uri="{FF2B5EF4-FFF2-40B4-BE49-F238E27FC236}">
                <a16:creationId xmlns:a16="http://schemas.microsoft.com/office/drawing/2014/main" id="{CB7471C7-F9D4-D6C9-3007-CDAC85FA9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4541" y="2057892"/>
            <a:ext cx="803255" cy="803255"/>
          </a:xfrm>
          <a:prstGeom prst="rect">
            <a:avLst/>
          </a:prstGeom>
        </p:spPr>
      </p:pic>
      <p:pic>
        <p:nvPicPr>
          <p:cNvPr id="49" name="Graphic 48" descr="Lightbulb and gear with solid fill">
            <a:extLst>
              <a:ext uri="{FF2B5EF4-FFF2-40B4-BE49-F238E27FC236}">
                <a16:creationId xmlns:a16="http://schemas.microsoft.com/office/drawing/2014/main" id="{12F059C0-901C-5CC7-8355-90B8CF4D2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1961" y="6382873"/>
            <a:ext cx="803255" cy="803255"/>
          </a:xfrm>
          <a:prstGeom prst="rect">
            <a:avLst/>
          </a:prstGeom>
        </p:spPr>
      </p:pic>
      <p:pic>
        <p:nvPicPr>
          <p:cNvPr id="50" name="Graphic 49" descr="Lightbulb and gear with solid fill">
            <a:extLst>
              <a:ext uri="{FF2B5EF4-FFF2-40B4-BE49-F238E27FC236}">
                <a16:creationId xmlns:a16="http://schemas.microsoft.com/office/drawing/2014/main" id="{D09DA41E-98D8-D059-3358-932625C93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9512" y="4263963"/>
            <a:ext cx="803255" cy="803255"/>
          </a:xfrm>
          <a:prstGeom prst="rect">
            <a:avLst/>
          </a:prstGeom>
        </p:spPr>
      </p:pic>
      <p:pic>
        <p:nvPicPr>
          <p:cNvPr id="51" name="Graphic 50" descr="Lightbulb and gear with solid fill">
            <a:extLst>
              <a:ext uri="{FF2B5EF4-FFF2-40B4-BE49-F238E27FC236}">
                <a16:creationId xmlns:a16="http://schemas.microsoft.com/office/drawing/2014/main" id="{064AB1B7-6DDD-6AEF-EFDA-668AE9EF8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582" y="3088990"/>
            <a:ext cx="803255" cy="803255"/>
          </a:xfrm>
          <a:prstGeom prst="rect">
            <a:avLst/>
          </a:prstGeom>
        </p:spPr>
      </p:pic>
      <p:pic>
        <p:nvPicPr>
          <p:cNvPr id="11" name="Graphic 10" descr="Lightbulb and gear with solid fill">
            <a:extLst>
              <a:ext uri="{FF2B5EF4-FFF2-40B4-BE49-F238E27FC236}">
                <a16:creationId xmlns:a16="http://schemas.microsoft.com/office/drawing/2014/main" id="{A54FE1BA-D4DC-BEE3-A0B3-ACEB25439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1430" y="5238704"/>
            <a:ext cx="803255" cy="80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5F916-FB95-AB76-AAE8-F52E5E9C6F69}"/>
              </a:ext>
            </a:extLst>
          </p:cNvPr>
          <p:cNvSpPr txBox="1"/>
          <p:nvPr/>
        </p:nvSpPr>
        <p:spPr>
          <a:xfrm>
            <a:off x="9355631" y="2092392"/>
            <a:ext cx="6253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Tamper-Proof Certificates →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Digitally signed, legally verifiable proof of data erasure</a:t>
            </a:r>
            <a:r>
              <a:rPr lang="en-US"/>
              <a:t>.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C4DA9-B7DC-E504-4A40-ECC1EDD34D12}"/>
              </a:ext>
            </a:extLst>
          </p:cNvPr>
          <p:cNvSpPr txBox="1"/>
          <p:nvPr/>
        </p:nvSpPr>
        <p:spPr>
          <a:xfrm>
            <a:off x="11348904" y="3048249"/>
            <a:ext cx="6339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Regulatory Compliance →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Meets GDPR, HIPAA &amp; DPDP Act (India) requirements.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E4FE2-59B0-1B41-8F2A-F1652E274020}"/>
              </a:ext>
            </a:extLst>
          </p:cNvPr>
          <p:cNvSpPr txBox="1"/>
          <p:nvPr/>
        </p:nvSpPr>
        <p:spPr>
          <a:xfrm>
            <a:off x="9533692" y="4212158"/>
            <a:ext cx="68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Mode Operation →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both offline (bootable) &amp; online (cloud integration).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865B15-DA8E-465A-202E-9B345F468980}"/>
              </a:ext>
            </a:extLst>
          </p:cNvPr>
          <p:cNvSpPr txBox="1"/>
          <p:nvPr/>
        </p:nvSpPr>
        <p:spPr>
          <a:xfrm>
            <a:off x="11654685" y="5285517"/>
            <a:ext cx="6075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Scalable &amp; Flexible →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 personal devices to enterprise-level bulk wiping.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C0CC8A-3F82-740A-29FF-9DF7D673F531}"/>
              </a:ext>
            </a:extLst>
          </p:cNvPr>
          <p:cNvSpPr txBox="1"/>
          <p:nvPr/>
        </p:nvSpPr>
        <p:spPr>
          <a:xfrm>
            <a:off x="9143999" y="6355131"/>
            <a:ext cx="5885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Impact →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Promotes safe IT asset recycling &amp; e-waste reduction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A person with a beard and glasses thinking&#10;&#10;AI-generated content may be incorrect.">
            <a:extLst>
              <a:ext uri="{FF2B5EF4-FFF2-40B4-BE49-F238E27FC236}">
                <a16:creationId xmlns:a16="http://schemas.microsoft.com/office/drawing/2014/main" id="{B9F48D7D-9DEA-77DF-FB47-C6A9D69EE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02614" y="3327253"/>
            <a:ext cx="1390551" cy="1280478"/>
          </a:xfrm>
          <a:prstGeom prst="rect">
            <a:avLst/>
          </a:prstGeom>
        </p:spPr>
      </p:pic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0FDB8BBF-2E0E-0F99-BC55-9B62D6E1E02B}"/>
              </a:ext>
            </a:extLst>
          </p:cNvPr>
          <p:cNvSpPr/>
          <p:nvPr/>
        </p:nvSpPr>
        <p:spPr>
          <a:xfrm>
            <a:off x="6764073" y="7382061"/>
            <a:ext cx="2343423" cy="7416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9331E14-E0A6-BEB3-03C1-3D43FD13D0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166" y="7806675"/>
            <a:ext cx="1662651" cy="1163492"/>
          </a:xfrm>
          <a:prstGeom prst="rect">
            <a:avLst/>
          </a:prstGeom>
        </p:spPr>
      </p:pic>
      <p:pic>
        <p:nvPicPr>
          <p:cNvPr id="33" name="Picture 32" descr="A close-up of a logo&#10;&#10;AI-generated content may be incorrect.">
            <a:extLst>
              <a:ext uri="{FF2B5EF4-FFF2-40B4-BE49-F238E27FC236}">
                <a16:creationId xmlns:a16="http://schemas.microsoft.com/office/drawing/2014/main" id="{60321D3A-8F26-56ED-FE47-838FCFA8E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2515437" y="7723680"/>
            <a:ext cx="2003407" cy="1184138"/>
          </a:xfrm>
          <a:prstGeom prst="rect">
            <a:avLst/>
          </a:prstGeom>
        </p:spPr>
      </p:pic>
      <p:pic>
        <p:nvPicPr>
          <p:cNvPr id="40" name="Picture 39" descr="A green robot with black background&#10;&#10;AI-generated content may be incorrect.">
            <a:extLst>
              <a:ext uri="{FF2B5EF4-FFF2-40B4-BE49-F238E27FC236}">
                <a16:creationId xmlns:a16="http://schemas.microsoft.com/office/drawing/2014/main" id="{4CD90909-4030-A92C-29B7-5450B06EE3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124918" y="7693225"/>
            <a:ext cx="1645147" cy="120238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55BAC16-BC9F-E82A-5FCA-F3751EBE24DA}"/>
              </a:ext>
            </a:extLst>
          </p:cNvPr>
          <p:cNvSpPr/>
          <p:nvPr/>
        </p:nvSpPr>
        <p:spPr>
          <a:xfrm>
            <a:off x="132536" y="1283901"/>
            <a:ext cx="7981046" cy="53997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C20A4B-A5C0-3FF6-9FB8-25FB3BFE0B04}"/>
              </a:ext>
            </a:extLst>
          </p:cNvPr>
          <p:cNvCxnSpPr>
            <a:cxnSpLocks/>
          </p:cNvCxnSpPr>
          <p:nvPr/>
        </p:nvCxnSpPr>
        <p:spPr>
          <a:xfrm flipH="1">
            <a:off x="11586274" y="7724040"/>
            <a:ext cx="384861" cy="12525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1C52CB-17C7-F8AA-BD35-706B508155F0}"/>
              </a:ext>
            </a:extLst>
          </p:cNvPr>
          <p:cNvCxnSpPr>
            <a:cxnSpLocks/>
          </p:cNvCxnSpPr>
          <p:nvPr/>
        </p:nvCxnSpPr>
        <p:spPr>
          <a:xfrm flipH="1">
            <a:off x="15185531" y="7721369"/>
            <a:ext cx="236377" cy="1380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70193F7-82E0-76BC-E88B-649EBBDE33A4}"/>
              </a:ext>
            </a:extLst>
          </p:cNvPr>
          <p:cNvSpPr/>
          <p:nvPr/>
        </p:nvSpPr>
        <p:spPr>
          <a:xfrm>
            <a:off x="8228867" y="1283901"/>
            <a:ext cx="9918351" cy="59996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FBACED-22E8-B5E7-1BD3-C7E6EB6A0365}"/>
              </a:ext>
            </a:extLst>
          </p:cNvPr>
          <p:cNvSpPr/>
          <p:nvPr/>
        </p:nvSpPr>
        <p:spPr>
          <a:xfrm>
            <a:off x="8171225" y="7424744"/>
            <a:ext cx="9975993" cy="20589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pic>
        <p:nvPicPr>
          <p:cNvPr id="69" name="Picture 6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4033E-31A9-6EB9-2040-78875FFEB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3" y="6860010"/>
            <a:ext cx="7769500" cy="252163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3D17B6B-E974-33A9-0A02-86079DDE76C4}"/>
              </a:ext>
            </a:extLst>
          </p:cNvPr>
          <p:cNvSpPr/>
          <p:nvPr/>
        </p:nvSpPr>
        <p:spPr>
          <a:xfrm>
            <a:off x="132537" y="6744692"/>
            <a:ext cx="7927573" cy="27389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9" cy="754856"/>
            <a:chOff x="0" y="0"/>
            <a:chExt cx="24383999" cy="1006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999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4400" y="-71438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20243"/>
            <a:ext cx="4996499" cy="573875"/>
            <a:chOff x="0" y="-19050"/>
            <a:chExt cx="6661999" cy="765167"/>
          </a:xfrm>
        </p:grpSpPr>
        <p:sp>
          <p:nvSpPr>
            <p:cNvPr id="11" name="Freeform 11"/>
            <p:cNvSpPr/>
            <p:nvPr/>
          </p:nvSpPr>
          <p:spPr>
            <a:xfrm>
              <a:off x="254000" y="15866"/>
              <a:ext cx="6407999" cy="730251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endPara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24307" y="166829"/>
            <a:ext cx="2420440" cy="1237966"/>
            <a:chOff x="0" y="0"/>
            <a:chExt cx="3725036" cy="1905220"/>
          </a:xfrm>
        </p:grpSpPr>
        <p:sp>
          <p:nvSpPr>
            <p:cNvPr id="16" name="Freeform 16" descr="Your startup LOGO"/>
            <p:cNvSpPr/>
            <p:nvPr/>
          </p:nvSpPr>
          <p:spPr>
            <a:xfrm>
              <a:off x="37039" y="29056"/>
              <a:ext cx="3650906" cy="1847118"/>
            </a:xfrm>
            <a:custGeom>
              <a:avLst/>
              <a:gdLst/>
              <a:ahLst/>
              <a:cxnLst/>
              <a:rect l="l" t="t" r="r" b="b"/>
              <a:pathLst>
                <a:path w="3650906" h="1847118">
                  <a:moveTo>
                    <a:pt x="0" y="923560"/>
                  </a:moveTo>
                  <a:cubicBezTo>
                    <a:pt x="0" y="413474"/>
                    <a:pt x="817259" y="0"/>
                    <a:pt x="1825453" y="0"/>
                  </a:cubicBezTo>
                  <a:cubicBezTo>
                    <a:pt x="2833646" y="0"/>
                    <a:pt x="3650906" y="413474"/>
                    <a:pt x="3650906" y="923560"/>
                  </a:cubicBezTo>
                  <a:cubicBezTo>
                    <a:pt x="3650906" y="1433646"/>
                    <a:pt x="2833646" y="1847119"/>
                    <a:pt x="1825453" y="1847119"/>
                  </a:cubicBezTo>
                  <a:cubicBezTo>
                    <a:pt x="817259" y="1847119"/>
                    <a:pt x="0" y="1433646"/>
                    <a:pt x="0" y="923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 descr="Your startup LOGO"/>
            <p:cNvSpPr/>
            <p:nvPr/>
          </p:nvSpPr>
          <p:spPr>
            <a:xfrm>
              <a:off x="0" y="0"/>
              <a:ext cx="3724983" cy="1905230"/>
            </a:xfrm>
            <a:custGeom>
              <a:avLst/>
              <a:gdLst/>
              <a:ahLst/>
              <a:cxnLst/>
              <a:rect l="l" t="t" r="r" b="b"/>
              <a:pathLst>
                <a:path w="3724983" h="1905230">
                  <a:moveTo>
                    <a:pt x="0" y="952616"/>
                  </a:moveTo>
                  <a:cubicBezTo>
                    <a:pt x="0" y="416234"/>
                    <a:pt x="850224" y="0"/>
                    <a:pt x="1862492" y="0"/>
                  </a:cubicBezTo>
                  <a:cubicBezTo>
                    <a:pt x="2874760" y="0"/>
                    <a:pt x="3724983" y="416234"/>
                    <a:pt x="3724983" y="952616"/>
                  </a:cubicBezTo>
                  <a:lnTo>
                    <a:pt x="3687945" y="952616"/>
                  </a:lnTo>
                  <a:lnTo>
                    <a:pt x="3724983" y="952616"/>
                  </a:lnTo>
                  <a:cubicBezTo>
                    <a:pt x="3724983" y="1488998"/>
                    <a:pt x="2874760" y="1905230"/>
                    <a:pt x="1862492" y="1905230"/>
                  </a:cubicBezTo>
                  <a:lnTo>
                    <a:pt x="1862492" y="1876175"/>
                  </a:lnTo>
                  <a:lnTo>
                    <a:pt x="1862492" y="1905230"/>
                  </a:lnTo>
                  <a:cubicBezTo>
                    <a:pt x="850224" y="1905230"/>
                    <a:pt x="0" y="1488998"/>
                    <a:pt x="0" y="952616"/>
                  </a:cubicBezTo>
                  <a:lnTo>
                    <a:pt x="37039" y="952616"/>
                  </a:lnTo>
                  <a:lnTo>
                    <a:pt x="74077" y="952616"/>
                  </a:lnTo>
                  <a:lnTo>
                    <a:pt x="37039" y="952616"/>
                  </a:lnTo>
                  <a:lnTo>
                    <a:pt x="0" y="952616"/>
                  </a:lnTo>
                  <a:moveTo>
                    <a:pt x="74077" y="952616"/>
                  </a:moveTo>
                  <a:cubicBezTo>
                    <a:pt x="74077" y="968597"/>
                    <a:pt x="57410" y="981672"/>
                    <a:pt x="37039" y="981672"/>
                  </a:cubicBezTo>
                  <a:cubicBezTo>
                    <a:pt x="16667" y="981672"/>
                    <a:pt x="0" y="968597"/>
                    <a:pt x="0" y="952616"/>
                  </a:cubicBezTo>
                  <a:cubicBezTo>
                    <a:pt x="0" y="936635"/>
                    <a:pt x="16667" y="923559"/>
                    <a:pt x="37039" y="923559"/>
                  </a:cubicBezTo>
                  <a:cubicBezTo>
                    <a:pt x="57410" y="923559"/>
                    <a:pt x="74077" y="936635"/>
                    <a:pt x="74077" y="952616"/>
                  </a:cubicBezTo>
                  <a:cubicBezTo>
                    <a:pt x="74077" y="1436260"/>
                    <a:pt x="858557" y="1847118"/>
                    <a:pt x="1862492" y="1847118"/>
                  </a:cubicBezTo>
                  <a:cubicBezTo>
                    <a:pt x="2866426" y="1847118"/>
                    <a:pt x="3650906" y="1436260"/>
                    <a:pt x="3650906" y="952616"/>
                  </a:cubicBezTo>
                  <a:cubicBezTo>
                    <a:pt x="3650906" y="468971"/>
                    <a:pt x="2866611" y="58113"/>
                    <a:pt x="1862492" y="58113"/>
                  </a:cubicBezTo>
                  <a:lnTo>
                    <a:pt x="1862492" y="29056"/>
                  </a:lnTo>
                  <a:lnTo>
                    <a:pt x="1862492" y="58113"/>
                  </a:lnTo>
                  <a:cubicBezTo>
                    <a:pt x="858557" y="58113"/>
                    <a:pt x="74077" y="468971"/>
                    <a:pt x="74077" y="952616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725036" cy="1962370"/>
            </a:xfrm>
            <a:prstGeom prst="rect">
              <a:avLst/>
            </a:prstGeom>
          </p:spPr>
          <p:txBody>
            <a:bodyPr lIns="44012" tIns="44012" rIns="44012" bIns="44012" rtlCol="0" anchor="ctr"/>
            <a:lstStyle/>
            <a:p>
              <a:pPr algn="ctr">
                <a:lnSpc>
                  <a:spcPts val="2807"/>
                </a:lnSpc>
              </a:pPr>
              <a:endParaRPr/>
            </a:p>
            <a:p>
              <a:pPr algn="ctr">
                <a:lnSpc>
                  <a:spcPts val="2807"/>
                </a:lnSpc>
              </a:pPr>
              <a:r>
                <a:rPr lang="en-US" sz="233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CyberSanctrix</a:t>
              </a:r>
            </a:p>
            <a:p>
              <a:pPr algn="ctr">
                <a:lnSpc>
                  <a:spcPts val="2807"/>
                </a:lnSpc>
              </a:pP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pic>
        <p:nvPicPr>
          <p:cNvPr id="21" name="Picture 20" descr="A diagram of a computer&#10;&#10;AI-generated content may be incorrect.">
            <a:extLst>
              <a:ext uri="{FF2B5EF4-FFF2-40B4-BE49-F238E27FC236}">
                <a16:creationId xmlns:a16="http://schemas.microsoft.com/office/drawing/2014/main" id="{742F9018-DEF3-535A-E810-18CD265B5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51" y="1918458"/>
            <a:ext cx="11718494" cy="72485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27136D-8C81-AD3B-2CAF-B6721F869D8A}"/>
              </a:ext>
            </a:extLst>
          </p:cNvPr>
          <p:cNvSpPr/>
          <p:nvPr/>
        </p:nvSpPr>
        <p:spPr>
          <a:xfrm>
            <a:off x="209813" y="1680197"/>
            <a:ext cx="11963970" cy="76590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AF62D-B4C0-FB59-106F-39E08C74A55B}"/>
              </a:ext>
            </a:extLst>
          </p:cNvPr>
          <p:cNvSpPr txBox="1"/>
          <p:nvPr/>
        </p:nvSpPr>
        <p:spPr>
          <a:xfrm>
            <a:off x="12364283" y="1643062"/>
            <a:ext cx="6046454" cy="773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Data Wiping Workflow</a:t>
            </a:r>
          </a:p>
          <a:p>
            <a:endParaRPr lang="en-IN" sz="3200" b="1" u="sng" dirty="0"/>
          </a:p>
          <a:p>
            <a:r>
              <a:rPr lang="en-IN" sz="2150" b="1" dirty="0"/>
              <a:t>OS Detection</a:t>
            </a:r>
            <a:endParaRPr lang="en-IN" sz="2150" dirty="0"/>
          </a:p>
          <a:p>
            <a:pPr lvl="1"/>
            <a:r>
              <a:rPr lang="en-IN" sz="2150" dirty="0"/>
              <a:t>Identifies device type: Windows, Linux, or Mobile</a:t>
            </a:r>
          </a:p>
          <a:p>
            <a:r>
              <a:rPr lang="en-IN" sz="2150" b="1" dirty="0"/>
              <a:t>Health &amp; Power Check</a:t>
            </a:r>
            <a:endParaRPr lang="en-IN" sz="2150" dirty="0"/>
          </a:p>
          <a:p>
            <a:pPr lvl="1"/>
            <a:r>
              <a:rPr lang="en-IN" sz="2150" dirty="0"/>
              <a:t>Ensures hardware stability before wiping</a:t>
            </a:r>
          </a:p>
          <a:p>
            <a:r>
              <a:rPr lang="en-IN" sz="2150" b="1" dirty="0"/>
              <a:t>Data Selection</a:t>
            </a:r>
            <a:endParaRPr lang="en-IN" sz="2150" dirty="0"/>
          </a:p>
          <a:p>
            <a:pPr lvl="1"/>
            <a:r>
              <a:rPr lang="en-IN" sz="2150" dirty="0"/>
              <a:t>User chooses files, partitions, or full drive</a:t>
            </a:r>
          </a:p>
          <a:p>
            <a:r>
              <a:rPr lang="en-IN" sz="2150" b="1" dirty="0"/>
              <a:t>Wiping Methods</a:t>
            </a:r>
            <a:endParaRPr lang="en-IN" sz="2150" dirty="0"/>
          </a:p>
          <a:p>
            <a:pPr lvl="1"/>
            <a:r>
              <a:rPr lang="en-IN" sz="2150" b="1" dirty="0"/>
              <a:t>Multi-pass Overwrites</a:t>
            </a:r>
            <a:r>
              <a:rPr lang="en-IN" sz="2150" dirty="0"/>
              <a:t> (DOD 5220.22-M standard)</a:t>
            </a:r>
          </a:p>
          <a:p>
            <a:pPr lvl="1"/>
            <a:r>
              <a:rPr lang="en-IN" sz="2150" b="1" dirty="0"/>
              <a:t>Cryptographic Erasure</a:t>
            </a:r>
            <a:r>
              <a:rPr lang="en-IN" sz="2150" dirty="0"/>
              <a:t> (ATA/</a:t>
            </a:r>
            <a:r>
              <a:rPr lang="en-IN" sz="2150" dirty="0" err="1"/>
              <a:t>NVMe</a:t>
            </a:r>
            <a:r>
              <a:rPr lang="en-IN" sz="2150" dirty="0"/>
              <a:t> commands for instant secure wipe)</a:t>
            </a:r>
          </a:p>
          <a:p>
            <a:r>
              <a:rPr lang="en-IN" sz="2150" b="1" dirty="0"/>
              <a:t>Post-Wipe Verification</a:t>
            </a:r>
            <a:endParaRPr lang="en-IN" sz="2150" dirty="0"/>
          </a:p>
          <a:p>
            <a:pPr lvl="1"/>
            <a:r>
              <a:rPr lang="en-IN" sz="2150" dirty="0"/>
              <a:t>Cross-checks storage sectors</a:t>
            </a:r>
          </a:p>
          <a:p>
            <a:pPr lvl="1"/>
            <a:r>
              <a:rPr lang="en-IN" sz="2150" dirty="0"/>
              <a:t>Aligns with </a:t>
            </a:r>
            <a:r>
              <a:rPr lang="en-IN" sz="2150" b="1" dirty="0"/>
              <a:t>NIST &amp; DOD standards</a:t>
            </a:r>
            <a:endParaRPr lang="en-IN" sz="2150" dirty="0"/>
          </a:p>
          <a:p>
            <a:r>
              <a:rPr lang="en-IN" sz="2150" b="1" dirty="0"/>
              <a:t>Digital Certificate Generation</a:t>
            </a:r>
            <a:endParaRPr lang="en-IN" sz="2150" dirty="0"/>
          </a:p>
          <a:p>
            <a:pPr lvl="1"/>
            <a:r>
              <a:rPr lang="en-IN" sz="2150" dirty="0"/>
              <a:t>Blockchain-backed, tamper-proof proof of compliance</a:t>
            </a:r>
          </a:p>
          <a:p>
            <a:pPr lvl="1"/>
            <a:r>
              <a:rPr lang="en-IN" sz="2150" dirty="0"/>
              <a:t>Ensures audit readiness &amp; legal validity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47737" y="-226175"/>
            <a:ext cx="16459200" cy="1634172"/>
            <a:chOff x="0" y="0"/>
            <a:chExt cx="21945600" cy="21788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178896"/>
            </a:xfrm>
            <a:custGeom>
              <a:avLst/>
              <a:gdLst/>
              <a:ahLst/>
              <a:cxnLst/>
              <a:rect l="l" t="t" r="r" b="b"/>
              <a:pathLst>
                <a:path w="21945600" h="2178896">
                  <a:moveTo>
                    <a:pt x="0" y="0"/>
                  </a:moveTo>
                  <a:lnTo>
                    <a:pt x="21945600" y="0"/>
                  </a:lnTo>
                  <a:lnTo>
                    <a:pt x="21945600" y="2178896"/>
                  </a:lnTo>
                  <a:lnTo>
                    <a:pt x="0" y="2178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1945600" cy="22836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FEASIBILITY AND VIABILITY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endPara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851626" y="-57197"/>
            <a:ext cx="2922003" cy="1424184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20663" y="4811332"/>
            <a:ext cx="6096218" cy="1219244"/>
          </a:xfrm>
          <a:custGeom>
            <a:avLst/>
            <a:gdLst/>
            <a:ahLst/>
            <a:cxnLst/>
            <a:rect l="l" t="t" r="r" b="b"/>
            <a:pathLst>
              <a:path w="6096218" h="1219244">
                <a:moveTo>
                  <a:pt x="0" y="0"/>
                </a:moveTo>
                <a:lnTo>
                  <a:pt x="6096218" y="0"/>
                </a:lnTo>
                <a:lnTo>
                  <a:pt x="6096218" y="1219244"/>
                </a:lnTo>
                <a:lnTo>
                  <a:pt x="0" y="121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8003" y="3388700"/>
            <a:ext cx="6096218" cy="1219244"/>
          </a:xfrm>
          <a:custGeom>
            <a:avLst/>
            <a:gdLst/>
            <a:ahLst/>
            <a:cxnLst/>
            <a:rect l="l" t="t" r="r" b="b"/>
            <a:pathLst>
              <a:path w="6096218" h="1219244">
                <a:moveTo>
                  <a:pt x="0" y="0"/>
                </a:moveTo>
                <a:lnTo>
                  <a:pt x="6096218" y="0"/>
                </a:lnTo>
                <a:lnTo>
                  <a:pt x="6096218" y="1219243"/>
                </a:lnTo>
                <a:lnTo>
                  <a:pt x="0" y="121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40616" y="1917100"/>
            <a:ext cx="6096218" cy="1219244"/>
          </a:xfrm>
          <a:custGeom>
            <a:avLst/>
            <a:gdLst/>
            <a:ahLst/>
            <a:cxnLst/>
            <a:rect l="l" t="t" r="r" b="b"/>
            <a:pathLst>
              <a:path w="6096218" h="1219244">
                <a:moveTo>
                  <a:pt x="0" y="0"/>
                </a:moveTo>
                <a:lnTo>
                  <a:pt x="6096217" y="0"/>
                </a:lnTo>
                <a:lnTo>
                  <a:pt x="6096217" y="1219243"/>
                </a:lnTo>
                <a:lnTo>
                  <a:pt x="0" y="121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17438" y="7722774"/>
            <a:ext cx="6096218" cy="1219244"/>
          </a:xfrm>
          <a:custGeom>
            <a:avLst/>
            <a:gdLst/>
            <a:ahLst/>
            <a:cxnLst/>
            <a:rect l="l" t="t" r="r" b="b"/>
            <a:pathLst>
              <a:path w="6096218" h="1219244">
                <a:moveTo>
                  <a:pt x="0" y="0"/>
                </a:moveTo>
                <a:lnTo>
                  <a:pt x="6096218" y="0"/>
                </a:lnTo>
                <a:lnTo>
                  <a:pt x="6096218" y="1219244"/>
                </a:lnTo>
                <a:lnTo>
                  <a:pt x="0" y="121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351888" y="6269917"/>
            <a:ext cx="6096218" cy="1219244"/>
          </a:xfrm>
          <a:custGeom>
            <a:avLst/>
            <a:gdLst/>
            <a:ahLst/>
            <a:cxnLst/>
            <a:rect l="l" t="t" r="r" b="b"/>
            <a:pathLst>
              <a:path w="6096218" h="1219244">
                <a:moveTo>
                  <a:pt x="0" y="0"/>
                </a:moveTo>
                <a:lnTo>
                  <a:pt x="6096218" y="0"/>
                </a:lnTo>
                <a:lnTo>
                  <a:pt x="6096218" y="1219243"/>
                </a:lnTo>
                <a:lnTo>
                  <a:pt x="0" y="121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31798" y="2221302"/>
            <a:ext cx="656306" cy="775163"/>
          </a:xfrm>
          <a:custGeom>
            <a:avLst/>
            <a:gdLst/>
            <a:ahLst/>
            <a:cxnLst/>
            <a:rect l="l" t="t" r="r" b="b"/>
            <a:pathLst>
              <a:path w="773225" h="775163">
                <a:moveTo>
                  <a:pt x="0" y="0"/>
                </a:moveTo>
                <a:lnTo>
                  <a:pt x="773225" y="0"/>
                </a:lnTo>
                <a:lnTo>
                  <a:pt x="773225" y="775163"/>
                </a:lnTo>
                <a:lnTo>
                  <a:pt x="0" y="7751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2123" y="3617345"/>
            <a:ext cx="729669" cy="722954"/>
          </a:xfrm>
          <a:custGeom>
            <a:avLst/>
            <a:gdLst/>
            <a:ahLst/>
            <a:cxnLst/>
            <a:rect l="l" t="t" r="r" b="b"/>
            <a:pathLst>
              <a:path w="568329" h="568329">
                <a:moveTo>
                  <a:pt x="0" y="0"/>
                </a:moveTo>
                <a:lnTo>
                  <a:pt x="568329" y="0"/>
                </a:lnTo>
                <a:lnTo>
                  <a:pt x="568329" y="568329"/>
                </a:lnTo>
                <a:lnTo>
                  <a:pt x="0" y="568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4637" y="5075478"/>
            <a:ext cx="653691" cy="638240"/>
          </a:xfrm>
          <a:custGeom>
            <a:avLst/>
            <a:gdLst/>
            <a:ahLst/>
            <a:cxnLst/>
            <a:rect l="l" t="t" r="r" b="b"/>
            <a:pathLst>
              <a:path w="653691" h="638240">
                <a:moveTo>
                  <a:pt x="0" y="0"/>
                </a:moveTo>
                <a:lnTo>
                  <a:pt x="653691" y="0"/>
                </a:lnTo>
                <a:lnTo>
                  <a:pt x="653691" y="638241"/>
                </a:lnTo>
                <a:lnTo>
                  <a:pt x="0" y="638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44303" y="6561400"/>
            <a:ext cx="862068" cy="679956"/>
          </a:xfrm>
          <a:custGeom>
            <a:avLst/>
            <a:gdLst/>
            <a:ahLst/>
            <a:cxnLst/>
            <a:rect l="l" t="t" r="r" b="b"/>
            <a:pathLst>
              <a:path w="862068" h="679956">
                <a:moveTo>
                  <a:pt x="0" y="0"/>
                </a:moveTo>
                <a:lnTo>
                  <a:pt x="862068" y="0"/>
                </a:lnTo>
                <a:lnTo>
                  <a:pt x="862068" y="679956"/>
                </a:lnTo>
                <a:lnTo>
                  <a:pt x="0" y="679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94383" y="8032224"/>
            <a:ext cx="638491" cy="781028"/>
          </a:xfrm>
          <a:custGeom>
            <a:avLst/>
            <a:gdLst/>
            <a:ahLst/>
            <a:cxnLst/>
            <a:rect l="l" t="t" r="r" b="b"/>
            <a:pathLst>
              <a:path w="638491" h="781028">
                <a:moveTo>
                  <a:pt x="0" y="0"/>
                </a:moveTo>
                <a:lnTo>
                  <a:pt x="638490" y="0"/>
                </a:lnTo>
                <a:lnTo>
                  <a:pt x="638490" y="781028"/>
                </a:lnTo>
                <a:lnTo>
                  <a:pt x="0" y="781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49730" y="1344981"/>
            <a:ext cx="4042439" cy="563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81434" lvl="2" indent="-457200" algn="ctr">
              <a:lnSpc>
                <a:spcPts val="4760"/>
              </a:lnSpc>
              <a:buFont typeface="Wingdings" panose="05000000000000000000" pitchFamily="2" charset="2"/>
              <a:buChar char="q"/>
            </a:pPr>
            <a:r>
              <a:rPr lang="en-US" sz="3400" b="1" u="sng">
                <a:solidFill>
                  <a:schemeClr val="accent1">
                    <a:lumMod val="50000"/>
                  </a:scheme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Feasibility-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99955" y="93231"/>
            <a:ext cx="2420440" cy="1098046"/>
            <a:chOff x="0" y="-57150"/>
            <a:chExt cx="3725036" cy="1962380"/>
          </a:xfrm>
        </p:grpSpPr>
        <p:sp>
          <p:nvSpPr>
            <p:cNvPr id="27" name="Freeform 27" descr="Your startup LOGO"/>
            <p:cNvSpPr/>
            <p:nvPr/>
          </p:nvSpPr>
          <p:spPr>
            <a:xfrm>
              <a:off x="37039" y="29056"/>
              <a:ext cx="3650906" cy="1847118"/>
            </a:xfrm>
            <a:custGeom>
              <a:avLst/>
              <a:gdLst/>
              <a:ahLst/>
              <a:cxnLst/>
              <a:rect l="l" t="t" r="r" b="b"/>
              <a:pathLst>
                <a:path w="3650906" h="1847118">
                  <a:moveTo>
                    <a:pt x="0" y="923560"/>
                  </a:moveTo>
                  <a:cubicBezTo>
                    <a:pt x="0" y="413474"/>
                    <a:pt x="817259" y="0"/>
                    <a:pt x="1825453" y="0"/>
                  </a:cubicBezTo>
                  <a:cubicBezTo>
                    <a:pt x="2833646" y="0"/>
                    <a:pt x="3650906" y="413474"/>
                    <a:pt x="3650906" y="923560"/>
                  </a:cubicBezTo>
                  <a:cubicBezTo>
                    <a:pt x="3650906" y="1433646"/>
                    <a:pt x="2833646" y="1847119"/>
                    <a:pt x="1825453" y="1847119"/>
                  </a:cubicBezTo>
                  <a:cubicBezTo>
                    <a:pt x="817259" y="1847119"/>
                    <a:pt x="0" y="1433646"/>
                    <a:pt x="0" y="923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 descr="Your startup LOGO"/>
            <p:cNvSpPr/>
            <p:nvPr/>
          </p:nvSpPr>
          <p:spPr>
            <a:xfrm>
              <a:off x="0" y="0"/>
              <a:ext cx="3724983" cy="1905230"/>
            </a:xfrm>
            <a:custGeom>
              <a:avLst/>
              <a:gdLst/>
              <a:ahLst/>
              <a:cxnLst/>
              <a:rect l="l" t="t" r="r" b="b"/>
              <a:pathLst>
                <a:path w="3724983" h="1905230">
                  <a:moveTo>
                    <a:pt x="0" y="952616"/>
                  </a:moveTo>
                  <a:cubicBezTo>
                    <a:pt x="0" y="416234"/>
                    <a:pt x="850224" y="0"/>
                    <a:pt x="1862492" y="0"/>
                  </a:cubicBezTo>
                  <a:cubicBezTo>
                    <a:pt x="2874760" y="0"/>
                    <a:pt x="3724983" y="416234"/>
                    <a:pt x="3724983" y="952616"/>
                  </a:cubicBezTo>
                  <a:lnTo>
                    <a:pt x="3687945" y="952616"/>
                  </a:lnTo>
                  <a:lnTo>
                    <a:pt x="3724983" y="952616"/>
                  </a:lnTo>
                  <a:cubicBezTo>
                    <a:pt x="3724983" y="1488998"/>
                    <a:pt x="2874760" y="1905230"/>
                    <a:pt x="1862492" y="1905230"/>
                  </a:cubicBezTo>
                  <a:lnTo>
                    <a:pt x="1862492" y="1876175"/>
                  </a:lnTo>
                  <a:lnTo>
                    <a:pt x="1862492" y="1905230"/>
                  </a:lnTo>
                  <a:cubicBezTo>
                    <a:pt x="850224" y="1905230"/>
                    <a:pt x="0" y="1488998"/>
                    <a:pt x="0" y="952616"/>
                  </a:cubicBezTo>
                  <a:lnTo>
                    <a:pt x="37039" y="952616"/>
                  </a:lnTo>
                  <a:lnTo>
                    <a:pt x="74077" y="952616"/>
                  </a:lnTo>
                  <a:lnTo>
                    <a:pt x="37039" y="952616"/>
                  </a:lnTo>
                  <a:lnTo>
                    <a:pt x="0" y="952616"/>
                  </a:lnTo>
                  <a:moveTo>
                    <a:pt x="74077" y="952616"/>
                  </a:moveTo>
                  <a:cubicBezTo>
                    <a:pt x="74077" y="968597"/>
                    <a:pt x="57410" y="981672"/>
                    <a:pt x="37039" y="981672"/>
                  </a:cubicBezTo>
                  <a:cubicBezTo>
                    <a:pt x="16667" y="981672"/>
                    <a:pt x="0" y="968597"/>
                    <a:pt x="0" y="952616"/>
                  </a:cubicBezTo>
                  <a:cubicBezTo>
                    <a:pt x="0" y="936635"/>
                    <a:pt x="16667" y="923559"/>
                    <a:pt x="37039" y="923559"/>
                  </a:cubicBezTo>
                  <a:cubicBezTo>
                    <a:pt x="57410" y="923559"/>
                    <a:pt x="74077" y="936635"/>
                    <a:pt x="74077" y="952616"/>
                  </a:cubicBezTo>
                  <a:cubicBezTo>
                    <a:pt x="74077" y="1436260"/>
                    <a:pt x="858557" y="1847118"/>
                    <a:pt x="1862492" y="1847118"/>
                  </a:cubicBezTo>
                  <a:cubicBezTo>
                    <a:pt x="2866426" y="1847118"/>
                    <a:pt x="3650906" y="1436260"/>
                    <a:pt x="3650906" y="952616"/>
                  </a:cubicBezTo>
                  <a:cubicBezTo>
                    <a:pt x="3650906" y="468971"/>
                    <a:pt x="2866611" y="58113"/>
                    <a:pt x="1862492" y="58113"/>
                  </a:cubicBezTo>
                  <a:lnTo>
                    <a:pt x="1862492" y="29056"/>
                  </a:lnTo>
                  <a:lnTo>
                    <a:pt x="1862492" y="58113"/>
                  </a:lnTo>
                  <a:cubicBezTo>
                    <a:pt x="858557" y="58113"/>
                    <a:pt x="74077" y="468971"/>
                    <a:pt x="74077" y="952616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3725036" cy="1620062"/>
            </a:xfrm>
            <a:prstGeom prst="rect">
              <a:avLst/>
            </a:prstGeom>
          </p:spPr>
          <p:txBody>
            <a:bodyPr lIns="44012" tIns="44012" rIns="44012" bIns="44012" rtlCol="0" anchor="ctr"/>
            <a:lstStyle/>
            <a:p>
              <a:pPr algn="ctr">
                <a:lnSpc>
                  <a:spcPts val="2807"/>
                </a:lnSpc>
              </a:pPr>
              <a:endParaRPr/>
            </a:p>
            <a:p>
              <a:pPr algn="ctr">
                <a:lnSpc>
                  <a:spcPts val="2807"/>
                </a:lnSpc>
              </a:pPr>
              <a:r>
                <a:rPr lang="en-US" sz="2339" b="1" err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CyberSanctrix</a:t>
              </a: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2807"/>
                </a:lnSpc>
              </a:pP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32874" y="2205621"/>
            <a:ext cx="5201347" cy="835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Cross-Platform Support 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Works on Windows, Linux, Android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2222" y="3688503"/>
            <a:ext cx="5603899" cy="72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NIST SP 800-88 Aligned →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Meets international standards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4886952"/>
            <a:ext cx="5437421" cy="1271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Hardware-Level Wiping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ATA,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NVMe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SCSI commands for secure erasure.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8405" y="6480524"/>
            <a:ext cx="4953007" cy="72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Tamper-Proof Certificates →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Digital proof of deletion for compliance.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8405" y="8013344"/>
            <a:ext cx="4953007" cy="72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Cost-Effective Build →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open-source tools, reducing cost.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867400" y="1388618"/>
            <a:ext cx="4343400" cy="563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81434" lvl="2" indent="-457200" algn="ctr">
              <a:lnSpc>
                <a:spcPts val="4760"/>
              </a:lnSpc>
              <a:buFont typeface="Wingdings" panose="05000000000000000000" pitchFamily="2" charset="2"/>
              <a:buChar char="q"/>
            </a:pPr>
            <a:r>
              <a:rPr lang="en-US" sz="3400" b="1" u="sng">
                <a:solidFill>
                  <a:schemeClr val="tx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Challenges-</a:t>
            </a:r>
          </a:p>
        </p:txBody>
      </p:sp>
      <p:sp>
        <p:nvSpPr>
          <p:cNvPr id="36" name="Freeform 36"/>
          <p:cNvSpPr/>
          <p:nvPr/>
        </p:nvSpPr>
        <p:spPr>
          <a:xfrm>
            <a:off x="6733168" y="7048821"/>
            <a:ext cx="11040461" cy="2200441"/>
          </a:xfrm>
          <a:custGeom>
            <a:avLst/>
            <a:gdLst/>
            <a:ahLst/>
            <a:cxnLst/>
            <a:rect l="l" t="t" r="r" b="b"/>
            <a:pathLst>
              <a:path w="11040461" h="2200441">
                <a:moveTo>
                  <a:pt x="0" y="0"/>
                </a:moveTo>
                <a:lnTo>
                  <a:pt x="11040461" y="0"/>
                </a:lnTo>
                <a:lnTo>
                  <a:pt x="11040461" y="2200441"/>
                </a:lnTo>
                <a:lnTo>
                  <a:pt x="0" y="22004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536" r="-103" b="-64509"/>
            </a:stretch>
          </a:blipFill>
          <a:scene3d>
            <a:camera prst="orthographicFront"/>
            <a:lightRig rig="threePt" dir="t"/>
          </a:scene3d>
          <a:sp3d>
            <a:bevelT prst="angle"/>
          </a:sp3d>
        </p:spPr>
      </p:sp>
      <p:sp>
        <p:nvSpPr>
          <p:cNvPr id="37" name="TextBox 37"/>
          <p:cNvSpPr txBox="1"/>
          <p:nvPr/>
        </p:nvSpPr>
        <p:spPr>
          <a:xfrm>
            <a:off x="6096000" y="6184281"/>
            <a:ext cx="4968213" cy="563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81429" lvl="2" indent="-457200" algn="ctr">
              <a:lnSpc>
                <a:spcPts val="4759"/>
              </a:lnSpc>
              <a:buFont typeface="Wingdings" panose="05000000000000000000" pitchFamily="2" charset="2"/>
              <a:buChar char="q"/>
            </a:pPr>
            <a:r>
              <a:rPr lang="en-US" sz="3399" b="1" u="sng">
                <a:solidFill>
                  <a:schemeClr val="tx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</a:t>
            </a:r>
            <a:r>
              <a:rPr lang="en-US" sz="3399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399" b="1" u="sng">
                <a:solidFill>
                  <a:schemeClr val="tx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Potential-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33168" y="7200965"/>
            <a:ext cx="10773725" cy="178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067" lvl="1" indent="-272034" algn="l">
              <a:lnSpc>
                <a:spcPts val="3527"/>
              </a:lnSpc>
              <a:buFont typeface="Arial"/>
              <a:buChar char="•"/>
            </a:pPr>
            <a:r>
              <a:rPr lang="en-US" sz="25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Huge Market →</a:t>
            </a:r>
            <a:r>
              <a:rPr lang="en-US" sz="25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$14B industry by 2032; India’s 1.75M tonnes e-waste/year.</a:t>
            </a:r>
          </a:p>
          <a:p>
            <a:pPr marL="544067" lvl="1" indent="-272034" algn="l">
              <a:lnSpc>
                <a:spcPts val="3527"/>
              </a:lnSpc>
              <a:buFont typeface="Arial"/>
              <a:buChar char="•"/>
            </a:pPr>
            <a:r>
              <a:rPr lang="en-US" sz="25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Users → </a:t>
            </a:r>
            <a:r>
              <a:rPr lang="en-US" sz="25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Enterprises, recyclers, govt, individuals.</a:t>
            </a:r>
          </a:p>
          <a:p>
            <a:pPr marL="544067" lvl="1" indent="-272034" algn="l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Revenue Model → </a:t>
            </a:r>
            <a:r>
              <a:rPr lang="en-US" sz="25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Freemium + SaaS + certification.</a:t>
            </a:r>
          </a:p>
          <a:p>
            <a:pPr marL="544067" lvl="1" indent="-272034" algn="l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1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Edge → </a:t>
            </a:r>
            <a:r>
              <a:rPr lang="en-US" sz="25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Affordable, cross-platform, Made-in-India, compliance-ready.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E7D4E4-2F57-118E-AE04-B35385366765}"/>
              </a:ext>
            </a:extLst>
          </p:cNvPr>
          <p:cNvSpPr/>
          <p:nvPr/>
        </p:nvSpPr>
        <p:spPr>
          <a:xfrm>
            <a:off x="12639321" y="1796087"/>
            <a:ext cx="4698949" cy="4178575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 Bold"/>
              </a:rPr>
              <a:t>Automate ATA/</a:t>
            </a:r>
            <a:r>
              <a:rPr lang="en-US" sz="2400" err="1">
                <a:solidFill>
                  <a:schemeClr val="tx1"/>
                </a:solidFill>
                <a:latin typeface="Times New Roman"/>
                <a:cs typeface="Times New Roman Bold"/>
              </a:rPr>
              <a:t>NVMe</a:t>
            </a:r>
            <a:r>
              <a:rPr lang="en-US" sz="2400">
                <a:solidFill>
                  <a:schemeClr val="tx1"/>
                </a:solidFill>
                <a:latin typeface="Times New Roman"/>
                <a:cs typeface="Times New Roman Bold"/>
              </a:rPr>
              <a:t> commands for full storage wipe.</a:t>
            </a:r>
            <a:endParaRPr lang="en-US" sz="2400">
              <a:solidFill>
                <a:schemeClr val="tx1"/>
              </a:solidFill>
              <a:latin typeface="Times New Roman"/>
              <a:ea typeface="Calibri"/>
              <a:cs typeface="Times New Roman Bold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 Bold"/>
              </a:rPr>
              <a:t>Leverage public key infrastructure for certificate signing.</a:t>
            </a:r>
            <a:endParaRPr lang="en-US" sz="2400">
              <a:solidFill>
                <a:schemeClr val="tx1"/>
              </a:solidFill>
              <a:latin typeface="Times New Roman"/>
              <a:ea typeface="Calibri"/>
              <a:cs typeface="Times New Roman Bold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 Bold"/>
              </a:rPr>
              <a:t>Regular compliance audits and software updates.</a:t>
            </a:r>
            <a:endParaRPr lang="en-US" sz="2400">
              <a:solidFill>
                <a:schemeClr val="tx1"/>
              </a:solidFill>
              <a:latin typeface="Times New Roman"/>
              <a:ea typeface="Calibri"/>
              <a:cs typeface="Times New Roman Bold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 Bold"/>
              </a:rPr>
              <a:t>Utilize open-source communities for support and cost minimization.</a:t>
            </a:r>
            <a:endParaRPr lang="en-IN" sz="2400">
              <a:solidFill>
                <a:schemeClr val="tx1"/>
              </a:solidFill>
              <a:latin typeface="Times New Roman"/>
              <a:ea typeface="Calibri"/>
              <a:cs typeface="Times New Roman Bold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1F275B8-E4B1-4AE0-4C6A-C703DC8C1060}"/>
              </a:ext>
            </a:extLst>
          </p:cNvPr>
          <p:cNvSpPr/>
          <p:nvPr/>
        </p:nvSpPr>
        <p:spPr>
          <a:xfrm>
            <a:off x="6876933" y="2055715"/>
            <a:ext cx="5525195" cy="393327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SSDs with proprietary features may require specialized erasure methods.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Certificate trust relies on proper cryptographic implementation.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Device boot protection may block USB access.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Hardware driver updates required for new models.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Frequent regulation updates affect compliance routines.</a:t>
            </a:r>
            <a:endParaRPr lang="en-IN" sz="2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01A75-C1C9-54E2-D05E-DCF85EC7C09E}"/>
              </a:ext>
            </a:extLst>
          </p:cNvPr>
          <p:cNvSpPr txBox="1"/>
          <p:nvPr/>
        </p:nvSpPr>
        <p:spPr>
          <a:xfrm>
            <a:off x="12639321" y="1388618"/>
            <a:ext cx="27242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400" b="1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Strategies-</a:t>
            </a:r>
            <a:endParaRPr lang="en-IN" sz="3400" b="1" u="sng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: Diagonal Corners Rounded 38">
            <a:extLst>
              <a:ext uri="{FF2B5EF4-FFF2-40B4-BE49-F238E27FC236}">
                <a16:creationId xmlns:a16="http://schemas.microsoft.com/office/drawing/2014/main" id="{D35E3D66-BBAE-A962-9CCC-C8A88DF4488C}"/>
              </a:ext>
            </a:extLst>
          </p:cNvPr>
          <p:cNvSpPr/>
          <p:nvPr/>
        </p:nvSpPr>
        <p:spPr>
          <a:xfrm>
            <a:off x="221793" y="1344981"/>
            <a:ext cx="6350035" cy="7968050"/>
          </a:xfrm>
          <a:prstGeom prst="round2DiagRect">
            <a:avLst>
              <a:gd name="adj1" fmla="val 16667"/>
              <a:gd name="adj2" fmla="val 46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50373F-7F41-5A0D-71E0-EE2169C49A0C}"/>
              </a:ext>
            </a:extLst>
          </p:cNvPr>
          <p:cNvSpPr/>
          <p:nvPr/>
        </p:nvSpPr>
        <p:spPr>
          <a:xfrm>
            <a:off x="6632874" y="6193774"/>
            <a:ext cx="11337688" cy="321374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65899F-7AA0-114E-C1ED-2D8DFE2AEBFD}"/>
              </a:ext>
            </a:extLst>
          </p:cNvPr>
          <p:cNvSpPr/>
          <p:nvPr/>
        </p:nvSpPr>
        <p:spPr>
          <a:xfrm>
            <a:off x="6754074" y="1344981"/>
            <a:ext cx="11216488" cy="473607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75086" y="-218563"/>
            <a:ext cx="17200427" cy="1720279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AND BENEFITS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20242"/>
            <a:ext cx="4925009" cy="620677"/>
            <a:chOff x="0" y="-19050"/>
            <a:chExt cx="6566679" cy="827569"/>
          </a:xfrm>
        </p:grpSpPr>
        <p:sp>
          <p:nvSpPr>
            <p:cNvPr id="11" name="Freeform 11"/>
            <p:cNvSpPr/>
            <p:nvPr/>
          </p:nvSpPr>
          <p:spPr>
            <a:xfrm>
              <a:off x="158679" y="78269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endPara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358101" y="-59003"/>
            <a:ext cx="2707910" cy="1376397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933135" y="2349445"/>
            <a:ext cx="1291327" cy="1317680"/>
          </a:xfrm>
          <a:custGeom>
            <a:avLst/>
            <a:gdLst/>
            <a:ahLst/>
            <a:cxnLst/>
            <a:rect l="l" t="t" r="r" b="b"/>
            <a:pathLst>
              <a:path w="1291327" h="1317680">
                <a:moveTo>
                  <a:pt x="0" y="0"/>
                </a:moveTo>
                <a:lnTo>
                  <a:pt x="1291327" y="0"/>
                </a:lnTo>
                <a:lnTo>
                  <a:pt x="1291327" y="1317680"/>
                </a:lnTo>
                <a:lnTo>
                  <a:pt x="0" y="1317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36155" y="2149420"/>
            <a:ext cx="1317680" cy="1317680"/>
          </a:xfrm>
          <a:custGeom>
            <a:avLst/>
            <a:gdLst/>
            <a:ahLst/>
            <a:cxnLst/>
            <a:rect l="l" t="t" r="r" b="b"/>
            <a:pathLst>
              <a:path w="1317680" h="1317680">
                <a:moveTo>
                  <a:pt x="0" y="0"/>
                </a:moveTo>
                <a:lnTo>
                  <a:pt x="1317680" y="0"/>
                </a:lnTo>
                <a:lnTo>
                  <a:pt x="1317680" y="1317680"/>
                </a:lnTo>
                <a:lnTo>
                  <a:pt x="0" y="1317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695560" y="2181121"/>
            <a:ext cx="1359027" cy="1285979"/>
          </a:xfrm>
          <a:custGeom>
            <a:avLst/>
            <a:gdLst/>
            <a:ahLst/>
            <a:cxnLst/>
            <a:rect l="l" t="t" r="r" b="b"/>
            <a:pathLst>
              <a:path w="1359027" h="1285979">
                <a:moveTo>
                  <a:pt x="0" y="0"/>
                </a:moveTo>
                <a:lnTo>
                  <a:pt x="1359027" y="0"/>
                </a:lnTo>
                <a:lnTo>
                  <a:pt x="1359027" y="1285979"/>
                </a:lnTo>
                <a:lnTo>
                  <a:pt x="0" y="1285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5875524"/>
            <a:ext cx="1324854" cy="1319886"/>
          </a:xfrm>
          <a:custGeom>
            <a:avLst/>
            <a:gdLst/>
            <a:ahLst/>
            <a:cxnLst/>
            <a:rect l="l" t="t" r="r" b="b"/>
            <a:pathLst>
              <a:path w="1324854" h="1319886">
                <a:moveTo>
                  <a:pt x="0" y="0"/>
                </a:moveTo>
                <a:lnTo>
                  <a:pt x="1324854" y="0"/>
                </a:lnTo>
                <a:lnTo>
                  <a:pt x="1324854" y="1319886"/>
                </a:lnTo>
                <a:lnTo>
                  <a:pt x="0" y="1319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303765" y="5881401"/>
            <a:ext cx="1652332" cy="1314008"/>
          </a:xfrm>
          <a:custGeom>
            <a:avLst/>
            <a:gdLst/>
            <a:ahLst/>
            <a:cxnLst/>
            <a:rect l="l" t="t" r="r" b="b"/>
            <a:pathLst>
              <a:path w="1652332" h="1314008">
                <a:moveTo>
                  <a:pt x="0" y="0"/>
                </a:moveTo>
                <a:lnTo>
                  <a:pt x="1652332" y="0"/>
                </a:lnTo>
                <a:lnTo>
                  <a:pt x="1652332" y="1314009"/>
                </a:lnTo>
                <a:lnTo>
                  <a:pt x="0" y="1314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171" t="-8201" b="-820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671708" y="5808182"/>
            <a:ext cx="1382879" cy="1382879"/>
          </a:xfrm>
          <a:custGeom>
            <a:avLst/>
            <a:gdLst/>
            <a:ahLst/>
            <a:cxnLst/>
            <a:rect l="l" t="t" r="r" b="b"/>
            <a:pathLst>
              <a:path w="1382879" h="1382879">
                <a:moveTo>
                  <a:pt x="0" y="0"/>
                </a:moveTo>
                <a:lnTo>
                  <a:pt x="1382879" y="0"/>
                </a:lnTo>
                <a:lnTo>
                  <a:pt x="1382879" y="1382879"/>
                </a:lnTo>
                <a:lnTo>
                  <a:pt x="0" y="1382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139238" y="4991100"/>
            <a:ext cx="952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8273092" y="3008285"/>
            <a:ext cx="8462588" cy="916941"/>
            <a:chOff x="0" y="0"/>
            <a:chExt cx="2228830" cy="2414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28830" cy="241499"/>
            </a:xfrm>
            <a:custGeom>
              <a:avLst/>
              <a:gdLst/>
              <a:ahLst/>
              <a:cxnLst/>
              <a:rect l="l" t="t" r="r" b="b"/>
              <a:pathLst>
                <a:path w="2228830" h="241499">
                  <a:moveTo>
                    <a:pt x="2025630" y="0"/>
                  </a:moveTo>
                  <a:lnTo>
                    <a:pt x="0" y="0"/>
                  </a:lnTo>
                  <a:lnTo>
                    <a:pt x="0" y="241499"/>
                  </a:lnTo>
                  <a:lnTo>
                    <a:pt x="2025630" y="241499"/>
                  </a:lnTo>
                  <a:lnTo>
                    <a:pt x="2228830" y="120749"/>
                  </a:lnTo>
                  <a:lnTo>
                    <a:pt x="2025630" y="0"/>
                  </a:lnTo>
                  <a:close/>
                </a:path>
              </a:pathLst>
            </a:custGeom>
            <a:solidFill>
              <a:srgbClr val="6AC7F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2114530" cy="336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8229600" y="4298985"/>
            <a:ext cx="8462588" cy="904875"/>
            <a:chOff x="0" y="0"/>
            <a:chExt cx="2228830" cy="2383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28830" cy="238321"/>
            </a:xfrm>
            <a:custGeom>
              <a:avLst/>
              <a:gdLst/>
              <a:ahLst/>
              <a:cxnLst/>
              <a:rect l="l" t="t" r="r" b="b"/>
              <a:pathLst>
                <a:path w="2228830" h="238321">
                  <a:moveTo>
                    <a:pt x="2025630" y="0"/>
                  </a:moveTo>
                  <a:lnTo>
                    <a:pt x="0" y="0"/>
                  </a:lnTo>
                  <a:lnTo>
                    <a:pt x="0" y="238321"/>
                  </a:lnTo>
                  <a:lnTo>
                    <a:pt x="2025630" y="238321"/>
                  </a:lnTo>
                  <a:lnTo>
                    <a:pt x="2228830" y="119160"/>
                  </a:lnTo>
                  <a:lnTo>
                    <a:pt x="2025630" y="0"/>
                  </a:lnTo>
                  <a:close/>
                </a:path>
              </a:pathLst>
            </a:custGeom>
            <a:solidFill>
              <a:srgbClr val="6AC7F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2114530" cy="3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8273092" y="5514975"/>
            <a:ext cx="8462588" cy="904875"/>
            <a:chOff x="0" y="0"/>
            <a:chExt cx="2228830" cy="2383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28830" cy="238321"/>
            </a:xfrm>
            <a:custGeom>
              <a:avLst/>
              <a:gdLst/>
              <a:ahLst/>
              <a:cxnLst/>
              <a:rect l="l" t="t" r="r" b="b"/>
              <a:pathLst>
                <a:path w="2228830" h="238321">
                  <a:moveTo>
                    <a:pt x="2025630" y="0"/>
                  </a:moveTo>
                  <a:lnTo>
                    <a:pt x="0" y="0"/>
                  </a:lnTo>
                  <a:lnTo>
                    <a:pt x="0" y="238321"/>
                  </a:lnTo>
                  <a:lnTo>
                    <a:pt x="2025630" y="238321"/>
                  </a:lnTo>
                  <a:lnTo>
                    <a:pt x="2228830" y="119160"/>
                  </a:lnTo>
                  <a:lnTo>
                    <a:pt x="2025630" y="0"/>
                  </a:lnTo>
                  <a:close/>
                </a:path>
              </a:pathLst>
            </a:custGeom>
            <a:solidFill>
              <a:srgbClr val="6AC7F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2114530" cy="3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8276239" y="6734175"/>
            <a:ext cx="8462588" cy="981075"/>
            <a:chOff x="0" y="0"/>
            <a:chExt cx="2228830" cy="2583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28830" cy="258390"/>
            </a:xfrm>
            <a:custGeom>
              <a:avLst/>
              <a:gdLst/>
              <a:ahLst/>
              <a:cxnLst/>
              <a:rect l="l" t="t" r="r" b="b"/>
              <a:pathLst>
                <a:path w="2228830" h="258390">
                  <a:moveTo>
                    <a:pt x="2025630" y="0"/>
                  </a:moveTo>
                  <a:lnTo>
                    <a:pt x="0" y="0"/>
                  </a:lnTo>
                  <a:lnTo>
                    <a:pt x="0" y="258390"/>
                  </a:lnTo>
                  <a:lnTo>
                    <a:pt x="2025630" y="258390"/>
                  </a:lnTo>
                  <a:lnTo>
                    <a:pt x="2228830" y="129195"/>
                  </a:lnTo>
                  <a:lnTo>
                    <a:pt x="2025630" y="0"/>
                  </a:lnTo>
                  <a:close/>
                </a:path>
              </a:pathLst>
            </a:custGeom>
            <a:solidFill>
              <a:srgbClr val="6AC7F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2114530" cy="353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8336598" y="7881944"/>
            <a:ext cx="8462588" cy="1266527"/>
            <a:chOff x="-33593" y="-95250"/>
            <a:chExt cx="2228830" cy="333571"/>
          </a:xfrm>
        </p:grpSpPr>
        <p:sp>
          <p:nvSpPr>
            <p:cNvPr id="36" name="Freeform 36"/>
            <p:cNvSpPr/>
            <p:nvPr/>
          </p:nvSpPr>
          <p:spPr>
            <a:xfrm>
              <a:off x="-33593" y="-31295"/>
              <a:ext cx="2228830" cy="238321"/>
            </a:xfrm>
            <a:custGeom>
              <a:avLst/>
              <a:gdLst/>
              <a:ahLst/>
              <a:cxnLst/>
              <a:rect l="l" t="t" r="r" b="b"/>
              <a:pathLst>
                <a:path w="2228830" h="238321">
                  <a:moveTo>
                    <a:pt x="2025630" y="0"/>
                  </a:moveTo>
                  <a:lnTo>
                    <a:pt x="0" y="0"/>
                  </a:lnTo>
                  <a:lnTo>
                    <a:pt x="0" y="238321"/>
                  </a:lnTo>
                  <a:lnTo>
                    <a:pt x="2025630" y="238321"/>
                  </a:lnTo>
                  <a:lnTo>
                    <a:pt x="2228830" y="119160"/>
                  </a:lnTo>
                  <a:lnTo>
                    <a:pt x="2025630" y="0"/>
                  </a:lnTo>
                  <a:close/>
                </a:path>
              </a:pathLst>
            </a:custGeom>
            <a:solidFill>
              <a:srgbClr val="6AC7F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2114530" cy="3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8388255" y="1916366"/>
            <a:ext cx="8385404" cy="904875"/>
            <a:chOff x="0" y="0"/>
            <a:chExt cx="2228830" cy="23832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28830" cy="238321"/>
            </a:xfrm>
            <a:custGeom>
              <a:avLst/>
              <a:gdLst/>
              <a:ahLst/>
              <a:cxnLst/>
              <a:rect l="l" t="t" r="r" b="b"/>
              <a:pathLst>
                <a:path w="2228830" h="238321">
                  <a:moveTo>
                    <a:pt x="2025630" y="0"/>
                  </a:moveTo>
                  <a:lnTo>
                    <a:pt x="0" y="0"/>
                  </a:lnTo>
                  <a:lnTo>
                    <a:pt x="0" y="238321"/>
                  </a:lnTo>
                  <a:lnTo>
                    <a:pt x="2025630" y="238321"/>
                  </a:lnTo>
                  <a:lnTo>
                    <a:pt x="2228830" y="119160"/>
                  </a:lnTo>
                  <a:lnTo>
                    <a:pt x="2025630" y="0"/>
                  </a:lnTo>
                  <a:close/>
                </a:path>
              </a:pathLst>
            </a:custGeom>
            <a:solidFill>
              <a:srgbClr val="6AC7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2114530" cy="3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5833758" y="1990183"/>
            <a:ext cx="899222" cy="728370"/>
          </a:xfrm>
          <a:custGeom>
            <a:avLst/>
            <a:gdLst/>
            <a:ahLst/>
            <a:cxnLst/>
            <a:rect l="l" t="t" r="r" b="b"/>
            <a:pathLst>
              <a:path w="899222" h="728370">
                <a:moveTo>
                  <a:pt x="0" y="0"/>
                </a:moveTo>
                <a:lnTo>
                  <a:pt x="899222" y="0"/>
                </a:lnTo>
                <a:lnTo>
                  <a:pt x="899222" y="728370"/>
                </a:lnTo>
                <a:lnTo>
                  <a:pt x="0" y="728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932889" y="3091579"/>
            <a:ext cx="706359" cy="708130"/>
          </a:xfrm>
          <a:custGeom>
            <a:avLst/>
            <a:gdLst/>
            <a:ahLst/>
            <a:cxnLst/>
            <a:rect l="l" t="t" r="r" b="b"/>
            <a:pathLst>
              <a:path w="706359" h="708130">
                <a:moveTo>
                  <a:pt x="0" y="0"/>
                </a:moveTo>
                <a:lnTo>
                  <a:pt x="706360" y="0"/>
                </a:lnTo>
                <a:lnTo>
                  <a:pt x="706360" y="708130"/>
                </a:lnTo>
                <a:lnTo>
                  <a:pt x="0" y="7081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863318" y="5599714"/>
            <a:ext cx="775930" cy="735397"/>
          </a:xfrm>
          <a:custGeom>
            <a:avLst/>
            <a:gdLst/>
            <a:ahLst/>
            <a:cxnLst/>
            <a:rect l="l" t="t" r="r" b="b"/>
            <a:pathLst>
              <a:path w="775930" h="735397">
                <a:moveTo>
                  <a:pt x="0" y="0"/>
                </a:moveTo>
                <a:lnTo>
                  <a:pt x="775931" y="0"/>
                </a:lnTo>
                <a:lnTo>
                  <a:pt x="775931" y="735397"/>
                </a:lnTo>
                <a:lnTo>
                  <a:pt x="0" y="735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5953904" y="6897032"/>
            <a:ext cx="685344" cy="655360"/>
          </a:xfrm>
          <a:custGeom>
            <a:avLst/>
            <a:gdLst/>
            <a:ahLst/>
            <a:cxnLst/>
            <a:rect l="l" t="t" r="r" b="b"/>
            <a:pathLst>
              <a:path w="685344" h="655360">
                <a:moveTo>
                  <a:pt x="0" y="0"/>
                </a:moveTo>
                <a:lnTo>
                  <a:pt x="685345" y="0"/>
                </a:lnTo>
                <a:lnTo>
                  <a:pt x="685345" y="655361"/>
                </a:lnTo>
                <a:lnTo>
                  <a:pt x="0" y="6553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5863318" y="4408170"/>
            <a:ext cx="686097" cy="707316"/>
          </a:xfrm>
          <a:custGeom>
            <a:avLst/>
            <a:gdLst/>
            <a:ahLst/>
            <a:cxnLst/>
            <a:rect l="l" t="t" r="r" b="b"/>
            <a:pathLst>
              <a:path w="686097" h="707316">
                <a:moveTo>
                  <a:pt x="0" y="0"/>
                </a:moveTo>
                <a:lnTo>
                  <a:pt x="686097" y="0"/>
                </a:lnTo>
                <a:lnTo>
                  <a:pt x="686097" y="707316"/>
                </a:lnTo>
                <a:lnTo>
                  <a:pt x="0" y="7073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6030104" y="8086725"/>
            <a:ext cx="702876" cy="702876"/>
          </a:xfrm>
          <a:custGeom>
            <a:avLst/>
            <a:gdLst/>
            <a:ahLst/>
            <a:cxnLst/>
            <a:rect l="l" t="t" r="r" b="b"/>
            <a:pathLst>
              <a:path w="702876" h="702876">
                <a:moveTo>
                  <a:pt x="0" y="0"/>
                </a:moveTo>
                <a:lnTo>
                  <a:pt x="702876" y="0"/>
                </a:lnTo>
                <a:lnTo>
                  <a:pt x="702876" y="702876"/>
                </a:lnTo>
                <a:lnTo>
                  <a:pt x="0" y="7028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588775" y="3838575"/>
            <a:ext cx="220470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Security – No data leakage, 100% secure wipe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00056" y="3581400"/>
            <a:ext cx="1789878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Unlock ₹50,000+ Crore in dormant IT assets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99509" y="3491865"/>
            <a:ext cx="1951129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the responsible reuse, repair, and refurbishment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65261" y="7331444"/>
            <a:ext cx="1927613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public trust in national e-waste management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692875" y="7236142"/>
            <a:ext cx="2537039" cy="173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Malware-Free – Removes hidden malware &amp; rootkits</a:t>
            </a:r>
          </a:p>
          <a:p>
            <a:pPr algn="ctr">
              <a:lnSpc>
                <a:spcPts val="4759"/>
              </a:lnSpc>
            </a:pPr>
            <a:endParaRPr lang="en-US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309081" y="7236142"/>
            <a:ext cx="2131985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Meets global standards (NIST, GDPR)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996313" y="1961428"/>
            <a:ext cx="8802874" cy="1023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latin typeface="Times New Roman Bold"/>
                <a:ea typeface="Times New Roman Bold"/>
                <a:cs typeface="Times New Roman Bold"/>
                <a:sym typeface="Times New Roman Bold"/>
              </a:rPr>
              <a:t>Simple UI –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Easy to use for any technician</a:t>
            </a:r>
          </a:p>
          <a:p>
            <a:pPr algn="ctr">
              <a:lnSpc>
                <a:spcPts val="4060"/>
              </a:lnSpc>
            </a:pPr>
            <a:endParaRPr lang="en-US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8550072" y="5678250"/>
            <a:ext cx="7731383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latin typeface="Times New Roman Bold"/>
                <a:ea typeface="Times New Roman Bold"/>
                <a:cs typeface="Times New Roman Bold"/>
                <a:sym typeface="Times New Roman Bold"/>
              </a:rPr>
              <a:t>Audit-Ready –</a:t>
            </a:r>
            <a:r>
              <a:rPr lang="en-US" sz="2499">
                <a:latin typeface="Times New Roman"/>
                <a:ea typeface="Times New Roman"/>
                <a:cs typeface="Times New Roman"/>
                <a:sym typeface="Times New Roman"/>
              </a:rPr>
              <a:t> Signed certificate for legal protection</a:t>
            </a:r>
          </a:p>
          <a:p>
            <a:pPr algn="ctr">
              <a:lnSpc>
                <a:spcPts val="3499"/>
              </a:lnSpc>
            </a:pPr>
            <a:endParaRPr lang="en-US" sz="249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6654818" y="3036860"/>
            <a:ext cx="10435820" cy="86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sz="2519" b="1">
                <a:latin typeface="Times New Roman Bold"/>
                <a:ea typeface="Times New Roman Bold"/>
                <a:cs typeface="Times New Roman Bold"/>
                <a:sym typeface="Times New Roman Bold"/>
              </a:rPr>
              <a:t>Automation –</a:t>
            </a:r>
            <a:r>
              <a:rPr lang="en-US" sz="2519">
                <a:latin typeface="Times New Roman"/>
                <a:ea typeface="Times New Roman"/>
                <a:cs typeface="Times New Roman"/>
                <a:sym typeface="Times New Roman"/>
              </a:rPr>
              <a:t> Auto device detection &amp; wipe </a:t>
            </a:r>
          </a:p>
          <a:p>
            <a:pPr algn="ctr">
              <a:lnSpc>
                <a:spcPts val="3526"/>
              </a:lnSpc>
            </a:pPr>
            <a:r>
              <a:rPr lang="en-US" sz="2519"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926785" y="6734175"/>
            <a:ext cx="7027119" cy="14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709" b="1">
                <a:latin typeface="Times New Roman Bold"/>
                <a:ea typeface="Times New Roman Bold"/>
                <a:cs typeface="Times New Roman Bold"/>
                <a:sym typeface="Times New Roman Bold"/>
              </a:rPr>
              <a:t>Low Cost –</a:t>
            </a:r>
            <a:r>
              <a:rPr lang="en-US" sz="2709">
                <a:latin typeface="Times New Roman"/>
                <a:ea typeface="Times New Roman"/>
                <a:cs typeface="Times New Roman"/>
                <a:sym typeface="Times New Roman"/>
              </a:rPr>
              <a:t> No physical destruction, reusable devices</a:t>
            </a:r>
          </a:p>
          <a:p>
            <a:pPr algn="ctr">
              <a:lnSpc>
                <a:spcPts val="3793"/>
              </a:lnSpc>
            </a:pPr>
            <a:endParaRPr lang="en-US" sz="270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654818" y="4318636"/>
            <a:ext cx="11197204" cy="86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latin typeface="Times New Roman Bold"/>
                <a:ea typeface="Times New Roman Bold"/>
                <a:cs typeface="Times New Roman Bold"/>
                <a:sym typeface="Times New Roman Bold"/>
              </a:rPr>
              <a:t>Secure by Design –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Uses cryptographic erase where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possible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336597" y="8080657"/>
            <a:ext cx="8028605" cy="42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latin typeface="Times New Roman Bold"/>
                <a:ea typeface="Times New Roman Bold"/>
                <a:cs typeface="Times New Roman Bold"/>
                <a:sym typeface="Times New Roman Bold"/>
              </a:rPr>
              <a:t>Enterprise-Ready –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Handles bulk devices efficiently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17988" y="47289"/>
            <a:ext cx="2448232" cy="1088615"/>
            <a:chOff x="0" y="0"/>
            <a:chExt cx="3725036" cy="1905220"/>
          </a:xfrm>
        </p:grpSpPr>
        <p:sp>
          <p:nvSpPr>
            <p:cNvPr id="60" name="Freeform 60" descr="Your startup LOGO"/>
            <p:cNvSpPr/>
            <p:nvPr/>
          </p:nvSpPr>
          <p:spPr>
            <a:xfrm>
              <a:off x="37039" y="29056"/>
              <a:ext cx="3650906" cy="1847118"/>
            </a:xfrm>
            <a:custGeom>
              <a:avLst/>
              <a:gdLst/>
              <a:ahLst/>
              <a:cxnLst/>
              <a:rect l="l" t="t" r="r" b="b"/>
              <a:pathLst>
                <a:path w="3650906" h="1847118">
                  <a:moveTo>
                    <a:pt x="0" y="923560"/>
                  </a:moveTo>
                  <a:cubicBezTo>
                    <a:pt x="0" y="413474"/>
                    <a:pt x="817259" y="0"/>
                    <a:pt x="1825453" y="0"/>
                  </a:cubicBezTo>
                  <a:cubicBezTo>
                    <a:pt x="2833646" y="0"/>
                    <a:pt x="3650906" y="413474"/>
                    <a:pt x="3650906" y="923560"/>
                  </a:cubicBezTo>
                  <a:cubicBezTo>
                    <a:pt x="3650906" y="1433646"/>
                    <a:pt x="2833646" y="1847119"/>
                    <a:pt x="1825453" y="1847119"/>
                  </a:cubicBezTo>
                  <a:cubicBezTo>
                    <a:pt x="817259" y="1847119"/>
                    <a:pt x="0" y="1433646"/>
                    <a:pt x="0" y="923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Freeform 61" descr="Your startup LOGO"/>
            <p:cNvSpPr/>
            <p:nvPr/>
          </p:nvSpPr>
          <p:spPr>
            <a:xfrm>
              <a:off x="0" y="0"/>
              <a:ext cx="3724983" cy="1905230"/>
            </a:xfrm>
            <a:custGeom>
              <a:avLst/>
              <a:gdLst/>
              <a:ahLst/>
              <a:cxnLst/>
              <a:rect l="l" t="t" r="r" b="b"/>
              <a:pathLst>
                <a:path w="3724983" h="1905230">
                  <a:moveTo>
                    <a:pt x="0" y="952616"/>
                  </a:moveTo>
                  <a:cubicBezTo>
                    <a:pt x="0" y="416234"/>
                    <a:pt x="850224" y="0"/>
                    <a:pt x="1862492" y="0"/>
                  </a:cubicBezTo>
                  <a:cubicBezTo>
                    <a:pt x="2874760" y="0"/>
                    <a:pt x="3724983" y="416234"/>
                    <a:pt x="3724983" y="952616"/>
                  </a:cubicBezTo>
                  <a:lnTo>
                    <a:pt x="3687945" y="952616"/>
                  </a:lnTo>
                  <a:lnTo>
                    <a:pt x="3724983" y="952616"/>
                  </a:lnTo>
                  <a:cubicBezTo>
                    <a:pt x="3724983" y="1488998"/>
                    <a:pt x="2874760" y="1905230"/>
                    <a:pt x="1862492" y="1905230"/>
                  </a:cubicBezTo>
                  <a:lnTo>
                    <a:pt x="1862492" y="1876175"/>
                  </a:lnTo>
                  <a:lnTo>
                    <a:pt x="1862492" y="1905230"/>
                  </a:lnTo>
                  <a:cubicBezTo>
                    <a:pt x="850224" y="1905230"/>
                    <a:pt x="0" y="1488998"/>
                    <a:pt x="0" y="952616"/>
                  </a:cubicBezTo>
                  <a:lnTo>
                    <a:pt x="37039" y="952616"/>
                  </a:lnTo>
                  <a:lnTo>
                    <a:pt x="74077" y="952616"/>
                  </a:lnTo>
                  <a:lnTo>
                    <a:pt x="37039" y="952616"/>
                  </a:lnTo>
                  <a:lnTo>
                    <a:pt x="0" y="952616"/>
                  </a:lnTo>
                  <a:moveTo>
                    <a:pt x="74077" y="952616"/>
                  </a:moveTo>
                  <a:cubicBezTo>
                    <a:pt x="74077" y="968597"/>
                    <a:pt x="57410" y="981672"/>
                    <a:pt x="37039" y="981672"/>
                  </a:cubicBezTo>
                  <a:cubicBezTo>
                    <a:pt x="16667" y="981672"/>
                    <a:pt x="0" y="968597"/>
                    <a:pt x="0" y="952616"/>
                  </a:cubicBezTo>
                  <a:cubicBezTo>
                    <a:pt x="0" y="936635"/>
                    <a:pt x="16667" y="923559"/>
                    <a:pt x="37039" y="923559"/>
                  </a:cubicBezTo>
                  <a:cubicBezTo>
                    <a:pt x="57410" y="923559"/>
                    <a:pt x="74077" y="936635"/>
                    <a:pt x="74077" y="952616"/>
                  </a:cubicBezTo>
                  <a:cubicBezTo>
                    <a:pt x="74077" y="1436260"/>
                    <a:pt x="858557" y="1847118"/>
                    <a:pt x="1862492" y="1847118"/>
                  </a:cubicBezTo>
                  <a:cubicBezTo>
                    <a:pt x="2866426" y="1847118"/>
                    <a:pt x="3650906" y="1436260"/>
                    <a:pt x="3650906" y="952616"/>
                  </a:cubicBezTo>
                  <a:cubicBezTo>
                    <a:pt x="3650906" y="468971"/>
                    <a:pt x="2866611" y="58113"/>
                    <a:pt x="1862492" y="58113"/>
                  </a:cubicBezTo>
                  <a:lnTo>
                    <a:pt x="1862492" y="29056"/>
                  </a:lnTo>
                  <a:lnTo>
                    <a:pt x="1862492" y="58113"/>
                  </a:lnTo>
                  <a:cubicBezTo>
                    <a:pt x="858557" y="58113"/>
                    <a:pt x="74077" y="468971"/>
                    <a:pt x="74077" y="952616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57150"/>
              <a:ext cx="3725036" cy="1962370"/>
            </a:xfrm>
            <a:prstGeom prst="rect">
              <a:avLst/>
            </a:prstGeom>
          </p:spPr>
          <p:txBody>
            <a:bodyPr lIns="44012" tIns="44012" rIns="44012" bIns="44012" rtlCol="0" anchor="ctr"/>
            <a:lstStyle/>
            <a:p>
              <a:pPr algn="ctr">
                <a:lnSpc>
                  <a:spcPts val="2807"/>
                </a:lnSpc>
              </a:pPr>
              <a:endParaRPr/>
            </a:p>
            <a:p>
              <a:pPr algn="ctr">
                <a:lnSpc>
                  <a:spcPts val="2807"/>
                </a:lnSpc>
              </a:pPr>
              <a:r>
                <a:rPr lang="en-US" sz="2339" b="1" err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CyberSanctrix</a:t>
              </a: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2807"/>
                </a:lnSpc>
              </a:pP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3AF51-3AD1-21BD-2922-8393EF2589BF}"/>
              </a:ext>
            </a:extLst>
          </p:cNvPr>
          <p:cNvSpPr txBox="1"/>
          <p:nvPr/>
        </p:nvSpPr>
        <p:spPr>
          <a:xfrm>
            <a:off x="1194303" y="1338299"/>
            <a:ext cx="253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Impacts-</a:t>
            </a:r>
            <a:endParaRPr lang="en-IN" sz="3200" b="1" u="sng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DFC1FE-689C-C20D-04C5-621C37231C7D}"/>
              </a:ext>
            </a:extLst>
          </p:cNvPr>
          <p:cNvSpPr txBox="1"/>
          <p:nvPr/>
        </p:nvSpPr>
        <p:spPr>
          <a:xfrm>
            <a:off x="6504040" y="1246919"/>
            <a:ext cx="5617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b="1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Benefits-</a:t>
            </a:r>
            <a:endParaRPr lang="en-IN" sz="3200" b="1" u="sng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: Diagonal Corners Rounded 64">
            <a:extLst>
              <a:ext uri="{FF2B5EF4-FFF2-40B4-BE49-F238E27FC236}">
                <a16:creationId xmlns:a16="http://schemas.microsoft.com/office/drawing/2014/main" id="{37822CC8-6EA6-8BB9-2E07-08B1FF2AC662}"/>
              </a:ext>
            </a:extLst>
          </p:cNvPr>
          <p:cNvSpPr/>
          <p:nvPr/>
        </p:nvSpPr>
        <p:spPr>
          <a:xfrm>
            <a:off x="405546" y="1257446"/>
            <a:ext cx="7131890" cy="8082829"/>
          </a:xfrm>
          <a:prstGeom prst="round2DiagRect">
            <a:avLst>
              <a:gd name="adj1" fmla="val 16667"/>
              <a:gd name="adj2" fmla="val 82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2277311-E4BF-726C-C16B-EF29C633BE6F}"/>
              </a:ext>
            </a:extLst>
          </p:cNvPr>
          <p:cNvSpPr/>
          <p:nvPr/>
        </p:nvSpPr>
        <p:spPr>
          <a:xfrm>
            <a:off x="7928881" y="1246919"/>
            <a:ext cx="9916381" cy="80828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70275" y="-168256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  AND REFERENCES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endPara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176091" y="-168255"/>
            <a:ext cx="2905760" cy="1525427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2082" y="48507"/>
            <a:ext cx="2420440" cy="1183882"/>
            <a:chOff x="0" y="0"/>
            <a:chExt cx="3725036" cy="1905220"/>
          </a:xfrm>
        </p:grpSpPr>
        <p:sp>
          <p:nvSpPr>
            <p:cNvPr id="16" name="Freeform 16" descr="Your startup LOGO"/>
            <p:cNvSpPr/>
            <p:nvPr/>
          </p:nvSpPr>
          <p:spPr>
            <a:xfrm>
              <a:off x="37039" y="29056"/>
              <a:ext cx="3650906" cy="1847118"/>
            </a:xfrm>
            <a:custGeom>
              <a:avLst/>
              <a:gdLst/>
              <a:ahLst/>
              <a:cxnLst/>
              <a:rect l="l" t="t" r="r" b="b"/>
              <a:pathLst>
                <a:path w="3650906" h="1847118">
                  <a:moveTo>
                    <a:pt x="0" y="923560"/>
                  </a:moveTo>
                  <a:cubicBezTo>
                    <a:pt x="0" y="413474"/>
                    <a:pt x="817259" y="0"/>
                    <a:pt x="1825453" y="0"/>
                  </a:cubicBezTo>
                  <a:cubicBezTo>
                    <a:pt x="2833646" y="0"/>
                    <a:pt x="3650906" y="413474"/>
                    <a:pt x="3650906" y="923560"/>
                  </a:cubicBezTo>
                  <a:cubicBezTo>
                    <a:pt x="3650906" y="1433646"/>
                    <a:pt x="2833646" y="1847119"/>
                    <a:pt x="1825453" y="1847119"/>
                  </a:cubicBezTo>
                  <a:cubicBezTo>
                    <a:pt x="817259" y="1847119"/>
                    <a:pt x="0" y="1433646"/>
                    <a:pt x="0" y="923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 descr="Your startup LOGO"/>
            <p:cNvSpPr/>
            <p:nvPr/>
          </p:nvSpPr>
          <p:spPr>
            <a:xfrm>
              <a:off x="0" y="0"/>
              <a:ext cx="3724983" cy="1905230"/>
            </a:xfrm>
            <a:custGeom>
              <a:avLst/>
              <a:gdLst/>
              <a:ahLst/>
              <a:cxnLst/>
              <a:rect l="l" t="t" r="r" b="b"/>
              <a:pathLst>
                <a:path w="3724983" h="1905230">
                  <a:moveTo>
                    <a:pt x="0" y="952616"/>
                  </a:moveTo>
                  <a:cubicBezTo>
                    <a:pt x="0" y="416234"/>
                    <a:pt x="850224" y="0"/>
                    <a:pt x="1862492" y="0"/>
                  </a:cubicBezTo>
                  <a:cubicBezTo>
                    <a:pt x="2874760" y="0"/>
                    <a:pt x="3724983" y="416234"/>
                    <a:pt x="3724983" y="952616"/>
                  </a:cubicBezTo>
                  <a:lnTo>
                    <a:pt x="3687945" y="952616"/>
                  </a:lnTo>
                  <a:lnTo>
                    <a:pt x="3724983" y="952616"/>
                  </a:lnTo>
                  <a:cubicBezTo>
                    <a:pt x="3724983" y="1488998"/>
                    <a:pt x="2874760" y="1905230"/>
                    <a:pt x="1862492" y="1905230"/>
                  </a:cubicBezTo>
                  <a:lnTo>
                    <a:pt x="1862492" y="1876175"/>
                  </a:lnTo>
                  <a:lnTo>
                    <a:pt x="1862492" y="1905230"/>
                  </a:lnTo>
                  <a:cubicBezTo>
                    <a:pt x="850224" y="1905230"/>
                    <a:pt x="0" y="1488998"/>
                    <a:pt x="0" y="952616"/>
                  </a:cubicBezTo>
                  <a:lnTo>
                    <a:pt x="37039" y="952616"/>
                  </a:lnTo>
                  <a:lnTo>
                    <a:pt x="74077" y="952616"/>
                  </a:lnTo>
                  <a:lnTo>
                    <a:pt x="37039" y="952616"/>
                  </a:lnTo>
                  <a:lnTo>
                    <a:pt x="0" y="952616"/>
                  </a:lnTo>
                  <a:moveTo>
                    <a:pt x="74077" y="952616"/>
                  </a:moveTo>
                  <a:cubicBezTo>
                    <a:pt x="74077" y="968597"/>
                    <a:pt x="57410" y="981672"/>
                    <a:pt x="37039" y="981672"/>
                  </a:cubicBezTo>
                  <a:cubicBezTo>
                    <a:pt x="16667" y="981672"/>
                    <a:pt x="0" y="968597"/>
                    <a:pt x="0" y="952616"/>
                  </a:cubicBezTo>
                  <a:cubicBezTo>
                    <a:pt x="0" y="936635"/>
                    <a:pt x="16667" y="923559"/>
                    <a:pt x="37039" y="923559"/>
                  </a:cubicBezTo>
                  <a:cubicBezTo>
                    <a:pt x="57410" y="923559"/>
                    <a:pt x="74077" y="936635"/>
                    <a:pt x="74077" y="952616"/>
                  </a:cubicBezTo>
                  <a:cubicBezTo>
                    <a:pt x="74077" y="1436260"/>
                    <a:pt x="858557" y="1847118"/>
                    <a:pt x="1862492" y="1847118"/>
                  </a:cubicBezTo>
                  <a:cubicBezTo>
                    <a:pt x="2866426" y="1847118"/>
                    <a:pt x="3650906" y="1436260"/>
                    <a:pt x="3650906" y="952616"/>
                  </a:cubicBezTo>
                  <a:cubicBezTo>
                    <a:pt x="3650906" y="468971"/>
                    <a:pt x="2866611" y="58113"/>
                    <a:pt x="1862492" y="58113"/>
                  </a:cubicBezTo>
                  <a:lnTo>
                    <a:pt x="1862492" y="29056"/>
                  </a:lnTo>
                  <a:lnTo>
                    <a:pt x="1862492" y="58113"/>
                  </a:lnTo>
                  <a:cubicBezTo>
                    <a:pt x="858557" y="58113"/>
                    <a:pt x="74077" y="468971"/>
                    <a:pt x="74077" y="952616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725036" cy="1962370"/>
            </a:xfrm>
            <a:prstGeom prst="rect">
              <a:avLst/>
            </a:prstGeom>
          </p:spPr>
          <p:txBody>
            <a:bodyPr lIns="44012" tIns="44012" rIns="44012" bIns="44012" rtlCol="0" anchor="ctr"/>
            <a:lstStyle/>
            <a:p>
              <a:pPr algn="ctr">
                <a:lnSpc>
                  <a:spcPts val="2807"/>
                </a:lnSpc>
              </a:pPr>
              <a:endParaRPr/>
            </a:p>
            <a:p>
              <a:pPr algn="ctr">
                <a:lnSpc>
                  <a:spcPts val="2807"/>
                </a:lnSpc>
              </a:pPr>
              <a:r>
                <a:rPr lang="en-US" sz="2339" b="1" err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CyberSanctrix</a:t>
              </a: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ctr">
                <a:lnSpc>
                  <a:spcPts val="2807"/>
                </a:lnSpc>
              </a:pPr>
              <a:endParaRPr lang="en-US" sz="233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19" name="TextBox 19">
            <a:hlinkClick r:id="rId4"/>
          </p:cNvPr>
          <p:cNvSpPr txBox="1"/>
          <p:nvPr/>
        </p:nvSpPr>
        <p:spPr>
          <a:xfrm>
            <a:off x="240501" y="1369806"/>
            <a:ext cx="6790218" cy="835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4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SEER - "From Cyber Threat to Data Shield" (2025)</a:t>
            </a:r>
          </a:p>
          <a:p>
            <a:pPr>
              <a:lnSpc>
                <a:spcPts val="3364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https://arxiv.org/pdf/2504.11744.pdf</a:t>
            </a:r>
            <a:endParaRPr lang="en-US" sz="240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453B5D58-2E52-305A-9BF3-FF343A4AD574}"/>
              </a:ext>
            </a:extLst>
          </p:cNvPr>
          <p:cNvSpPr txBox="1"/>
          <p:nvPr/>
        </p:nvSpPr>
        <p:spPr>
          <a:xfrm>
            <a:off x="206149" y="2277448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SevDel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- "Accelerating Secure and Verifiable Data Deletion" (2023)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https://arxiv.org/pdf/2307.04316.pdf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E0E99-8797-8237-4D98-63B14DFAD953}"/>
              </a:ext>
            </a:extLst>
          </p:cNvPr>
          <p:cNvSpPr txBox="1"/>
          <p:nvPr/>
        </p:nvSpPr>
        <p:spPr>
          <a:xfrm>
            <a:off x="145211" y="4069189"/>
            <a:ext cx="513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https://arxiv.org/pdf/1804.02834.pdf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8658D7-2772-BFF8-51C5-281C12ABEA4A}"/>
              </a:ext>
            </a:extLst>
          </p:cNvPr>
          <p:cNvSpPr txBox="1"/>
          <p:nvPr/>
        </p:nvSpPr>
        <p:spPr>
          <a:xfrm>
            <a:off x="172929" y="3403086"/>
            <a:ext cx="5229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)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CPAD - "Assured Data Deletion with Fine-grained Access Control" (2018</a:t>
            </a:r>
            <a:endParaRPr lang="en-IN" sz="2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EFCD66-3280-42D4-CCBB-3377A3E5A301}"/>
              </a:ext>
            </a:extLst>
          </p:cNvPr>
          <p:cNvSpPr txBox="1"/>
          <p:nvPr/>
        </p:nvSpPr>
        <p:spPr>
          <a:xfrm flipH="1">
            <a:off x="118394" y="4500644"/>
            <a:ext cx="6853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E-Waste &amp; Data Security Research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Microsoft Word - 8-Prashant Kumar Chauhan-CYBERSECURITY_RISKS_IN_E-WASTE_MANAGEMENT-Article-LAW-52-58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4E653-916B-8A9E-A087-84C2776DA4B8}"/>
              </a:ext>
            </a:extLst>
          </p:cNvPr>
          <p:cNvSpPr txBox="1"/>
          <p:nvPr/>
        </p:nvSpPr>
        <p:spPr>
          <a:xfrm>
            <a:off x="118394" y="6075289"/>
            <a:ext cx="7654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Sanitization &amp; NIST Standards Research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https://thesai.org/Downloads/Volume10No11/Paper_55-Data_Sanitization_Framework_for_Computer_Hard_Disk_Drive.pdf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9DCFA-6883-B9ED-4C2F-D12048E3D296}"/>
              </a:ext>
            </a:extLst>
          </p:cNvPr>
          <p:cNvSpPr txBox="1"/>
          <p:nvPr/>
        </p:nvSpPr>
        <p:spPr>
          <a:xfrm>
            <a:off x="22122" y="7641757"/>
            <a:ext cx="630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NIST Special Publication 800-88 Rev. 1: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https://csrc.nist.gov/pubs/sp/800/88/r1/final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D203E5C-E455-1B57-7AAE-A2618508F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0085"/>
              </p:ext>
            </p:extLst>
          </p:nvPr>
        </p:nvGraphicFramePr>
        <p:xfrm>
          <a:off x="8153400" y="1800144"/>
          <a:ext cx="9067801" cy="7315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5354">
                  <a:extLst>
                    <a:ext uri="{9D8B030D-6E8A-4147-A177-3AD203B41FA5}">
                      <a16:colId xmlns:a16="http://schemas.microsoft.com/office/drawing/2014/main" val="375992757"/>
                    </a:ext>
                  </a:extLst>
                </a:gridCol>
                <a:gridCol w="2097197">
                  <a:extLst>
                    <a:ext uri="{9D8B030D-6E8A-4147-A177-3AD203B41FA5}">
                      <a16:colId xmlns:a16="http://schemas.microsoft.com/office/drawing/2014/main" val="3245542922"/>
                    </a:ext>
                  </a:extLst>
                </a:gridCol>
                <a:gridCol w="2097197">
                  <a:extLst>
                    <a:ext uri="{9D8B030D-6E8A-4147-A177-3AD203B41FA5}">
                      <a16:colId xmlns:a16="http://schemas.microsoft.com/office/drawing/2014/main" val="1507639411"/>
                    </a:ext>
                  </a:extLst>
                </a:gridCol>
                <a:gridCol w="3188053">
                  <a:extLst>
                    <a:ext uri="{9D8B030D-6E8A-4147-A177-3AD203B41FA5}">
                      <a16:colId xmlns:a16="http://schemas.microsoft.com/office/drawing/2014/main" val="3759519969"/>
                    </a:ext>
                  </a:extLst>
                </a:gridCol>
              </a:tblGrid>
              <a:tr h="81412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>
                          <a:solidFill>
                            <a:schemeClr val="tx1"/>
                          </a:solidFill>
                        </a:rPr>
                        <a:t>Blancco</a:t>
                      </a:r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 Drive Eraser</a:t>
                      </a:r>
                      <a:endParaRPr lang="en-IN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DBAN</a:t>
                      </a:r>
                      <a:endParaRPr lang="en-IN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Our Solution (</a:t>
                      </a:r>
                      <a:r>
                        <a:rPr lang="en-IN" sz="2400" err="1">
                          <a:solidFill>
                            <a:schemeClr val="tx1"/>
                          </a:solidFill>
                        </a:rPr>
                        <a:t>CyberSanctrix</a:t>
                      </a:r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IN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29633"/>
                  </a:ext>
                </a:extLst>
              </a:tr>
              <a:tr h="814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expensive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Free, but outdated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Affordable (Freemium + SaaS)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17694"/>
                  </a:ext>
                </a:extLst>
              </a:tr>
              <a:tr h="814120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trained IT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boot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One-click, user-friendly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0029"/>
                  </a:ext>
                </a:extLst>
              </a:tr>
              <a:tr h="1537782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 &amp; Mac (limited Linux)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Mainly HDD (no Android/SSD TRIM)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Windows, Linux, 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530"/>
                  </a:ext>
                </a:extLst>
              </a:tr>
              <a:tr h="814120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Compliance Proof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(NIST 800-88)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 certificate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Digital, tamper-proof wipe certificate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943101"/>
                  </a:ext>
                </a:extLst>
              </a:tr>
              <a:tr h="814120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Tech-savvy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Enterprises, Govt, Recyclers,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09764"/>
                  </a:ext>
                </a:extLst>
              </a:tr>
              <a:tr h="814120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India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only, no DPDP focus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Made-in-India, DPDP Act ready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727171"/>
                  </a:ext>
                </a:extLst>
              </a:tr>
              <a:tr h="814120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Offline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boot 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Boot-only, no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Bootable ISO + Offline wiping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21671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90385C7-BB44-370E-EC1B-8879C31EA220}"/>
              </a:ext>
            </a:extLst>
          </p:cNvPr>
          <p:cNvSpPr txBox="1"/>
          <p:nvPr/>
        </p:nvSpPr>
        <p:spPr>
          <a:xfrm rot="10800000" flipV="1">
            <a:off x="8090904" y="1242360"/>
            <a:ext cx="6790218" cy="461665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u="sng">
                <a:highlight>
                  <a:srgbClr val="D1F6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Existing Tools vs Our Solution-</a:t>
            </a:r>
            <a:endParaRPr lang="en-IN" sz="2400" b="1" u="sng">
              <a:highlight>
                <a:srgbClr val="D1F6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0D4CDD-F3A8-DEED-0AB2-097845BD1D26}"/>
              </a:ext>
            </a:extLst>
          </p:cNvPr>
          <p:cNvSpPr/>
          <p:nvPr/>
        </p:nvSpPr>
        <p:spPr>
          <a:xfrm>
            <a:off x="83477" y="1267901"/>
            <a:ext cx="7748236" cy="804756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E63415-ABE2-9D71-F78B-3A397FF7C3C0}"/>
              </a:ext>
            </a:extLst>
          </p:cNvPr>
          <p:cNvSpPr/>
          <p:nvPr/>
        </p:nvSpPr>
        <p:spPr>
          <a:xfrm>
            <a:off x="8023322" y="1270731"/>
            <a:ext cx="9497762" cy="80447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789</Words>
  <Application>Microsoft Office PowerPoint</Application>
  <PresentationFormat>Custom</PresentationFormat>
  <Paragraphs>154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Wingdings</vt:lpstr>
      <vt:lpstr>Times New Roman</vt:lpstr>
      <vt:lpstr>Arimo</vt:lpstr>
      <vt:lpstr>Garamond Bold</vt:lpstr>
      <vt:lpstr>Calibri</vt:lpstr>
      <vt:lpstr>Arial</vt:lpstr>
      <vt:lpstr>Times New Roman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SIH2025-IDEA-Presentation-Format.pptx</dc:title>
  <dc:creator>HP</dc:creator>
  <cp:lastModifiedBy>Shravani Karpe</cp:lastModifiedBy>
  <cp:revision>2</cp:revision>
  <dcterms:created xsi:type="dcterms:W3CDTF">2006-08-16T00:00:00Z</dcterms:created>
  <dcterms:modified xsi:type="dcterms:W3CDTF">2025-09-24T03:19:06Z</dcterms:modified>
  <dc:identifier>DAGzaQ-pOu4</dc:identifier>
</cp:coreProperties>
</file>